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366" r:id="rId3"/>
    <p:sldId id="367" r:id="rId4"/>
    <p:sldId id="368" r:id="rId5"/>
    <p:sldId id="370" r:id="rId6"/>
    <p:sldId id="371" r:id="rId7"/>
    <p:sldId id="37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91DCF"/>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p:restoredTop sz="91345"/>
  </p:normalViewPr>
  <p:slideViewPr>
    <p:cSldViewPr snapToGrid="0" snapToObjects="1">
      <p:cViewPr varScale="1">
        <p:scale>
          <a:sx n="115" d="100"/>
          <a:sy n="115" d="100"/>
        </p:scale>
        <p:origin x="196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7.emf"/><Relationship Id="rId7" Type="http://schemas.openxmlformats.org/officeDocument/2006/relationships/image" Target="../media/image12.emf"/><Relationship Id="rId2" Type="http://schemas.openxmlformats.org/officeDocument/2006/relationships/image" Target="../media/image3.emf"/><Relationship Id="rId1" Type="http://schemas.openxmlformats.org/officeDocument/2006/relationships/image" Target="../media/image1.emf"/><Relationship Id="rId6" Type="http://schemas.openxmlformats.org/officeDocument/2006/relationships/image" Target="../media/image10.emf"/><Relationship Id="rId11" Type="http://schemas.openxmlformats.org/officeDocument/2006/relationships/image" Target="../media/image15.emf"/><Relationship Id="rId5" Type="http://schemas.openxmlformats.org/officeDocument/2006/relationships/image" Target="../media/image9.emf"/><Relationship Id="rId10" Type="http://schemas.openxmlformats.org/officeDocument/2006/relationships/image" Target="../media/image2.emf"/><Relationship Id="rId4" Type="http://schemas.openxmlformats.org/officeDocument/2006/relationships/image" Target="../media/image8.emf"/><Relationship Id="rId9" Type="http://schemas.openxmlformats.org/officeDocument/2006/relationships/image" Target="../media/image14.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image" Target="../media/image7.emf"/><Relationship Id="rId7" Type="http://schemas.openxmlformats.org/officeDocument/2006/relationships/image" Target="../media/image16.emf"/><Relationship Id="rId2" Type="http://schemas.openxmlformats.org/officeDocument/2006/relationships/image" Target="../media/image3.emf"/><Relationship Id="rId1" Type="http://schemas.openxmlformats.org/officeDocument/2006/relationships/image" Target="../media/image1.emf"/><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 Id="rId5" Type="http://schemas.openxmlformats.org/officeDocument/2006/relationships/image" Target="../media/image23.emf"/><Relationship Id="rId4" Type="http://schemas.openxmlformats.org/officeDocument/2006/relationships/image" Target="../media/image22.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20.emf"/><Relationship Id="rId4" Type="http://schemas.openxmlformats.org/officeDocument/2006/relationships/image" Target="../media/image2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10/7/20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E5DEA3-5ADD-1946-B2F9-982EF2A50963}" type="slidenum">
              <a:rPr lang="en-US" smtClean="0"/>
              <a:t>1</a:t>
            </a:fld>
            <a:endParaRPr lang="en-US"/>
          </a:p>
        </p:txBody>
      </p:sp>
    </p:spTree>
    <p:extLst>
      <p:ext uri="{BB962C8B-B14F-4D97-AF65-F5344CB8AC3E}">
        <p14:creationId xmlns:p14="http://schemas.microsoft.com/office/powerpoint/2010/main" val="1897595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Chancery" panose="03020702040506060504" pitchFamily="66" charset="-79"/>
                <a:cs typeface="Apple Chancery" panose="03020702040506060504" pitchFamily="66" charset="-79"/>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76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EC245-C696-BC48-A093-09C31B30B067}" type="datetimeFigureOut">
              <a:rPr lang="en-US" smtClean="0"/>
              <a:t>10/7/20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2286492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50" r:id="rId1"/>
    <p:sldLayoutId id="2147483651" r:id="rId2"/>
  </p:sldLayoutIdLst>
  <p:txStyles>
    <p:titleStyle>
      <a:lvl1pPr algn="ctr" defTabSz="457200" rtl="0" eaLnBrk="1" latinLnBrk="0" hangingPunct="1">
        <a:spcBef>
          <a:spcPct val="0"/>
        </a:spcBef>
        <a:buNone/>
        <a:defRPr sz="4000" kern="1200">
          <a:solidFill>
            <a:srgbClr val="FF0000"/>
          </a:solidFill>
          <a:latin typeface="Apple Chancery" panose="03020702040506060504" pitchFamily="66" charset="-79"/>
          <a:ea typeface="+mj-ea"/>
          <a:cs typeface="Apple Chancery" panose="03020702040506060504" pitchFamily="66" charset="-79"/>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6.bin"/><Relationship Id="rId18" Type="http://schemas.openxmlformats.org/officeDocument/2006/relationships/oleObject" Target="../embeddings/oleObject9.bin"/><Relationship Id="rId26" Type="http://schemas.openxmlformats.org/officeDocument/2006/relationships/image" Target="../media/image11.emf"/><Relationship Id="rId3" Type="http://schemas.openxmlformats.org/officeDocument/2006/relationships/oleObject" Target="../embeddings/oleObject1.bin"/><Relationship Id="rId21" Type="http://schemas.openxmlformats.org/officeDocument/2006/relationships/oleObject" Target="../embeddings/oleObject11.bin"/><Relationship Id="rId7" Type="http://schemas.openxmlformats.org/officeDocument/2006/relationships/oleObject" Target="../embeddings/oleObject3.bin"/><Relationship Id="rId12" Type="http://schemas.openxmlformats.org/officeDocument/2006/relationships/image" Target="../media/image5.emf"/><Relationship Id="rId17" Type="http://schemas.openxmlformats.org/officeDocument/2006/relationships/oleObject" Target="../embeddings/oleObject8.bin"/><Relationship Id="rId25" Type="http://schemas.openxmlformats.org/officeDocument/2006/relationships/oleObject" Target="../embeddings/oleObject13.bin"/><Relationship Id="rId2" Type="http://schemas.openxmlformats.org/officeDocument/2006/relationships/slideLayout" Target="../slideLayouts/slideLayout2.xml"/><Relationship Id="rId16" Type="http://schemas.openxmlformats.org/officeDocument/2006/relationships/image" Target="../media/image7.emf"/><Relationship Id="rId20" Type="http://schemas.openxmlformats.org/officeDocument/2006/relationships/image" Target="../media/image8.emf"/><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5.bin"/><Relationship Id="rId24" Type="http://schemas.openxmlformats.org/officeDocument/2006/relationships/image" Target="../media/image10.e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2.bin"/><Relationship Id="rId10" Type="http://schemas.openxmlformats.org/officeDocument/2006/relationships/image" Target="../media/image4.emf"/><Relationship Id="rId19" Type="http://schemas.openxmlformats.org/officeDocument/2006/relationships/oleObject" Target="../embeddings/oleObject10.bin"/><Relationship Id="rId4" Type="http://schemas.openxmlformats.org/officeDocument/2006/relationships/image" Target="../media/image1.emf"/><Relationship Id="rId9" Type="http://schemas.openxmlformats.org/officeDocument/2006/relationships/oleObject" Target="../embeddings/oleObject4.bin"/><Relationship Id="rId14" Type="http://schemas.openxmlformats.org/officeDocument/2006/relationships/image" Target="../media/image6.emf"/><Relationship Id="rId22" Type="http://schemas.openxmlformats.org/officeDocument/2006/relationships/image" Target="../media/image9.emf"/></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oleObject" Target="../embeddings/oleObject20.bin"/><Relationship Id="rId18" Type="http://schemas.openxmlformats.org/officeDocument/2006/relationships/image" Target="../media/image12.emf"/><Relationship Id="rId26" Type="http://schemas.openxmlformats.org/officeDocument/2006/relationships/image" Target="../media/image15.emf"/><Relationship Id="rId3" Type="http://schemas.openxmlformats.org/officeDocument/2006/relationships/oleObject" Target="../embeddings/oleObject14.bin"/><Relationship Id="rId21" Type="http://schemas.openxmlformats.org/officeDocument/2006/relationships/oleObject" Target="../embeddings/oleObject24.bin"/><Relationship Id="rId7" Type="http://schemas.openxmlformats.org/officeDocument/2006/relationships/oleObject" Target="../embeddings/oleObject16.bin"/><Relationship Id="rId12" Type="http://schemas.openxmlformats.org/officeDocument/2006/relationships/image" Target="../media/image8.emf"/><Relationship Id="rId17" Type="http://schemas.openxmlformats.org/officeDocument/2006/relationships/oleObject" Target="../embeddings/oleObject22.bin"/><Relationship Id="rId25" Type="http://schemas.openxmlformats.org/officeDocument/2006/relationships/oleObject" Target="../embeddings/oleObject26.bin"/><Relationship Id="rId2" Type="http://schemas.openxmlformats.org/officeDocument/2006/relationships/slideLayout" Target="../slideLayouts/slideLayout2.xml"/><Relationship Id="rId16" Type="http://schemas.openxmlformats.org/officeDocument/2006/relationships/image" Target="../media/image10.emf"/><Relationship Id="rId20" Type="http://schemas.openxmlformats.org/officeDocument/2006/relationships/image" Target="../media/image13.emf"/><Relationship Id="rId1" Type="http://schemas.openxmlformats.org/officeDocument/2006/relationships/vmlDrawing" Target="../drawings/vmlDrawing2.vml"/><Relationship Id="rId6" Type="http://schemas.openxmlformats.org/officeDocument/2006/relationships/image" Target="../media/image3.emf"/><Relationship Id="rId11" Type="http://schemas.openxmlformats.org/officeDocument/2006/relationships/oleObject" Target="../embeddings/oleObject19.bin"/><Relationship Id="rId24" Type="http://schemas.openxmlformats.org/officeDocument/2006/relationships/image" Target="../media/image2.emf"/><Relationship Id="rId5" Type="http://schemas.openxmlformats.org/officeDocument/2006/relationships/oleObject" Target="../embeddings/oleObject15.bin"/><Relationship Id="rId15" Type="http://schemas.openxmlformats.org/officeDocument/2006/relationships/oleObject" Target="../embeddings/oleObject21.bin"/><Relationship Id="rId23" Type="http://schemas.openxmlformats.org/officeDocument/2006/relationships/oleObject" Target="../embeddings/oleObject25.bin"/><Relationship Id="rId10" Type="http://schemas.openxmlformats.org/officeDocument/2006/relationships/oleObject" Target="../embeddings/oleObject18.bin"/><Relationship Id="rId19" Type="http://schemas.openxmlformats.org/officeDocument/2006/relationships/oleObject" Target="../embeddings/oleObject23.bin"/><Relationship Id="rId4" Type="http://schemas.openxmlformats.org/officeDocument/2006/relationships/image" Target="../media/image1.emf"/><Relationship Id="rId9" Type="http://schemas.openxmlformats.org/officeDocument/2006/relationships/oleObject" Target="../embeddings/oleObject17.bin"/><Relationship Id="rId14" Type="http://schemas.openxmlformats.org/officeDocument/2006/relationships/image" Target="../media/image9.emf"/><Relationship Id="rId22" Type="http://schemas.openxmlformats.org/officeDocument/2006/relationships/image" Target="../media/image14.emf"/></Relationships>
</file>

<file path=ppt/slides/_rels/slide4.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oleObject" Target="../embeddings/oleObject33.bin"/><Relationship Id="rId18" Type="http://schemas.openxmlformats.org/officeDocument/2006/relationships/image" Target="../media/image16.emf"/><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8.emf"/><Relationship Id="rId17" Type="http://schemas.openxmlformats.org/officeDocument/2006/relationships/oleObject" Target="../embeddings/oleObject35.bin"/><Relationship Id="rId2" Type="http://schemas.openxmlformats.org/officeDocument/2006/relationships/slideLayout" Target="../slideLayouts/slideLayout2.xml"/><Relationship Id="rId16" Type="http://schemas.openxmlformats.org/officeDocument/2006/relationships/image" Target="../media/image10.emf"/><Relationship Id="rId20" Type="http://schemas.openxmlformats.org/officeDocument/2006/relationships/image" Target="../media/image2.emf"/><Relationship Id="rId1" Type="http://schemas.openxmlformats.org/officeDocument/2006/relationships/vmlDrawing" Target="../drawings/vmlDrawing3.vml"/><Relationship Id="rId6" Type="http://schemas.openxmlformats.org/officeDocument/2006/relationships/image" Target="../media/image3.emf"/><Relationship Id="rId11" Type="http://schemas.openxmlformats.org/officeDocument/2006/relationships/oleObject" Target="../embeddings/oleObject32.bin"/><Relationship Id="rId5" Type="http://schemas.openxmlformats.org/officeDocument/2006/relationships/oleObject" Target="../embeddings/oleObject28.bin"/><Relationship Id="rId15" Type="http://schemas.openxmlformats.org/officeDocument/2006/relationships/oleObject" Target="../embeddings/oleObject34.bin"/><Relationship Id="rId10" Type="http://schemas.openxmlformats.org/officeDocument/2006/relationships/oleObject" Target="../embeddings/oleObject31.bin"/><Relationship Id="rId19" Type="http://schemas.openxmlformats.org/officeDocument/2006/relationships/oleObject" Target="../embeddings/oleObject36.bin"/><Relationship Id="rId4" Type="http://schemas.openxmlformats.org/officeDocument/2006/relationships/image" Target="../media/image1.emf"/><Relationship Id="rId9" Type="http://schemas.openxmlformats.org/officeDocument/2006/relationships/oleObject" Target="../embeddings/oleObject30.bin"/><Relationship Id="rId14" Type="http://schemas.openxmlformats.org/officeDocument/2006/relationships/image" Target="../media/image9.emf"/></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18.e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38.bin"/><Relationship Id="rId5" Type="http://schemas.openxmlformats.org/officeDocument/2006/relationships/image" Target="../media/image17.emf"/><Relationship Id="rId4" Type="http://schemas.openxmlformats.org/officeDocument/2006/relationships/oleObject" Target="../embeddings/oleObject3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23.emf"/><Relationship Id="rId3" Type="http://schemas.openxmlformats.org/officeDocument/2006/relationships/image" Target="../media/image24.png"/><Relationship Id="rId7" Type="http://schemas.openxmlformats.org/officeDocument/2006/relationships/image" Target="../media/image20.emf"/><Relationship Id="rId12" Type="http://schemas.openxmlformats.org/officeDocument/2006/relationships/oleObject" Target="../embeddings/oleObject43.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40.bin"/><Relationship Id="rId11" Type="http://schemas.openxmlformats.org/officeDocument/2006/relationships/image" Target="../media/image22.emf"/><Relationship Id="rId5" Type="http://schemas.openxmlformats.org/officeDocument/2006/relationships/image" Target="../media/image19.e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21.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image" Target="../media/image240.png"/><Relationship Id="rId7" Type="http://schemas.openxmlformats.org/officeDocument/2006/relationships/image" Target="../media/image21.emf"/><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45.bin"/><Relationship Id="rId11" Type="http://schemas.openxmlformats.org/officeDocument/2006/relationships/image" Target="../media/image23.emf"/><Relationship Id="rId5" Type="http://schemas.openxmlformats.org/officeDocument/2006/relationships/image" Target="../media/image20.e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announcements</a:t>
            </a:r>
          </a:p>
        </p:txBody>
      </p:sp>
    </p:spTree>
    <p:extLst>
      <p:ext uri="{BB962C8B-B14F-4D97-AF65-F5344CB8AC3E}">
        <p14:creationId xmlns:p14="http://schemas.microsoft.com/office/powerpoint/2010/main" val="109971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12.)</a:t>
            </a:r>
          </a:p>
        </p:txBody>
      </p:sp>
      <p:sp>
        <p:nvSpPr>
          <p:cNvPr id="11" name="TextBox 10"/>
          <p:cNvSpPr txBox="1"/>
          <p:nvPr/>
        </p:nvSpPr>
        <p:spPr>
          <a:xfrm>
            <a:off x="274956" y="262116"/>
            <a:ext cx="4551044" cy="1446550"/>
          </a:xfrm>
          <a:prstGeom prst="rect">
            <a:avLst/>
          </a:prstGeom>
          <a:noFill/>
        </p:spPr>
        <p:txBody>
          <a:bodyPr wrap="square" rtlCol="0">
            <a:spAutoFit/>
          </a:bodyPr>
          <a:lstStyle/>
          <a:p>
            <a:r>
              <a:rPr lang="en-US" sz="2800" dirty="0">
                <a:solidFill>
                  <a:srgbClr val="FF0000"/>
                </a:solidFill>
                <a:latin typeface="Apple Chancery"/>
                <a:cs typeface="Apple Chancery"/>
              </a:rPr>
              <a:t>Consider: </a:t>
            </a:r>
            <a:r>
              <a:rPr lang="en-US" sz="2000" dirty="0">
                <a:solidFill>
                  <a:srgbClr val="000000"/>
                </a:solidFill>
                <a:latin typeface="Times New Roman"/>
                <a:cs typeface="Times New Roman"/>
              </a:rPr>
              <a:t>a </a:t>
            </a:r>
            <a:r>
              <a:rPr lang="en-US" sz="2000" dirty="0">
                <a:solidFill>
                  <a:srgbClr val="FF0000"/>
                </a:solidFill>
                <a:latin typeface="Times New Roman"/>
                <a:cs typeface="Times New Roman"/>
              </a:rPr>
              <a:t>100-N force F </a:t>
            </a:r>
            <a:r>
              <a:rPr lang="en-US" sz="2000" dirty="0">
                <a:solidFill>
                  <a:srgbClr val="000000"/>
                </a:solidFill>
                <a:latin typeface="Times New Roman"/>
                <a:cs typeface="Times New Roman"/>
              </a:rPr>
              <a:t>applied at  above the horizontal drags a </a:t>
            </a:r>
            <a:r>
              <a:rPr lang="en-US" sz="2000" dirty="0">
                <a:solidFill>
                  <a:srgbClr val="FF0000"/>
                </a:solidFill>
                <a:latin typeface="Times New Roman"/>
                <a:cs typeface="Times New Roman"/>
              </a:rPr>
              <a:t>20-kg</a:t>
            </a:r>
            <a:r>
              <a:rPr lang="en-US" sz="2000" dirty="0">
                <a:solidFill>
                  <a:srgbClr val="000000"/>
                </a:solidFill>
                <a:latin typeface="Times New Roman"/>
                <a:cs typeface="Times New Roman"/>
              </a:rPr>
              <a:t> box </a:t>
            </a:r>
            <a:r>
              <a:rPr lang="en-US" sz="2000" dirty="0">
                <a:solidFill>
                  <a:srgbClr val="FF0000"/>
                </a:solidFill>
                <a:latin typeface="Times New Roman"/>
                <a:cs typeface="Times New Roman"/>
              </a:rPr>
              <a:t>3.0 meters</a:t>
            </a:r>
            <a:r>
              <a:rPr lang="en-US" sz="2000" dirty="0">
                <a:solidFill>
                  <a:srgbClr val="000000"/>
                </a:solidFill>
                <a:latin typeface="Times New Roman"/>
                <a:cs typeface="Times New Roman"/>
              </a:rPr>
              <a:t> across a rough surface whose </a:t>
            </a:r>
            <a:r>
              <a:rPr lang="en-US" sz="2000" i="1" dirty="0">
                <a:solidFill>
                  <a:srgbClr val="0000FF"/>
                </a:solidFill>
                <a:latin typeface="Times New Roman"/>
                <a:cs typeface="Times New Roman"/>
              </a:rPr>
              <a:t>coefficient of kinetic friction </a:t>
            </a:r>
            <a:r>
              <a:rPr lang="en-US" sz="2000" dirty="0">
                <a:solidFill>
                  <a:srgbClr val="000000"/>
                </a:solidFill>
                <a:latin typeface="Times New Roman"/>
                <a:cs typeface="Times New Roman"/>
              </a:rPr>
              <a:t>is              .</a:t>
            </a:r>
            <a:endParaRPr lang="en-US" sz="2400" dirty="0">
              <a:latin typeface="Apple Chancery"/>
              <a:cs typeface="Apple Chancery"/>
            </a:endParaRPr>
          </a:p>
        </p:txBody>
      </p:sp>
      <p:sp>
        <p:nvSpPr>
          <p:cNvPr id="30" name="Rectangle 29"/>
          <p:cNvSpPr/>
          <p:nvPr/>
        </p:nvSpPr>
        <p:spPr>
          <a:xfrm>
            <a:off x="5099050" y="1540615"/>
            <a:ext cx="4267200" cy="127000"/>
          </a:xfrm>
          <a:prstGeom prst="rect">
            <a:avLst/>
          </a:prstGeom>
          <a:solidFill>
            <a:schemeClr val="accent6"/>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5568950" y="970778"/>
            <a:ext cx="635000" cy="569837"/>
          </a:xfrm>
          <a:prstGeom prst="rect">
            <a:avLst/>
          </a:prstGeom>
          <a:solidFill>
            <a:srgbClr val="00C2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V="1">
            <a:off x="6210300" y="241300"/>
            <a:ext cx="803275" cy="98585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7" name="Object 36"/>
          <p:cNvGraphicFramePr>
            <a:graphicFrameLocks noChangeAspect="1"/>
          </p:cNvGraphicFramePr>
          <p:nvPr/>
        </p:nvGraphicFramePr>
        <p:xfrm>
          <a:off x="6520656" y="330319"/>
          <a:ext cx="225425" cy="246063"/>
        </p:xfrm>
        <a:graphic>
          <a:graphicData uri="http://schemas.openxmlformats.org/presentationml/2006/ole">
            <mc:AlternateContent xmlns:mc="http://schemas.openxmlformats.org/markup-compatibility/2006">
              <mc:Choice xmlns:v="urn:schemas-microsoft-com:vml" Requires="v">
                <p:oleObj spid="_x0000_s9438" name="Equation" r:id="rId3" imgW="139700" imgH="152400" progId="Equation.DSMT4">
                  <p:embed/>
                </p:oleObj>
              </mc:Choice>
              <mc:Fallback>
                <p:oleObj name="Equation" r:id="rId3" imgW="139700" imgH="152400" progId="Equation.DSMT4">
                  <p:embed/>
                  <p:pic>
                    <p:nvPicPr>
                      <p:cNvPr id="37" name="Object 36"/>
                      <p:cNvPicPr/>
                      <p:nvPr/>
                    </p:nvPicPr>
                    <p:blipFill>
                      <a:blip r:embed="rId4"/>
                      <a:stretch>
                        <a:fillRect/>
                      </a:stretch>
                    </p:blipFill>
                    <p:spPr>
                      <a:xfrm>
                        <a:off x="6520656" y="330319"/>
                        <a:ext cx="225425" cy="246063"/>
                      </a:xfrm>
                      <a:prstGeom prst="rect">
                        <a:avLst/>
                      </a:prstGeom>
                    </p:spPr>
                  </p:pic>
                </p:oleObj>
              </mc:Fallback>
            </mc:AlternateContent>
          </a:graphicData>
        </a:graphic>
      </p:graphicFrame>
      <p:cxnSp>
        <p:nvCxnSpPr>
          <p:cNvPr id="5" name="Straight Arrow Connector 4"/>
          <p:cNvCxnSpPr/>
          <p:nvPr/>
        </p:nvCxnSpPr>
        <p:spPr>
          <a:xfrm>
            <a:off x="5861050" y="1892360"/>
            <a:ext cx="2752725" cy="0"/>
          </a:xfrm>
          <a:prstGeom prst="straightConnector1">
            <a:avLst/>
          </a:prstGeom>
          <a:ln w="190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6848475" y="1828860"/>
            <a:ext cx="584200" cy="139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4" name="Object 33"/>
          <p:cNvGraphicFramePr>
            <a:graphicFrameLocks noChangeAspect="1"/>
          </p:cNvGraphicFramePr>
          <p:nvPr/>
        </p:nvGraphicFramePr>
        <p:xfrm>
          <a:off x="7013575" y="1714500"/>
          <a:ext cx="204788" cy="306388"/>
        </p:xfrm>
        <a:graphic>
          <a:graphicData uri="http://schemas.openxmlformats.org/presentationml/2006/ole">
            <mc:AlternateContent xmlns:mc="http://schemas.openxmlformats.org/markup-compatibility/2006">
              <mc:Choice xmlns:v="urn:schemas-microsoft-com:vml" Requires="v">
                <p:oleObj spid="_x0000_s9439" name="Equation" r:id="rId5" imgW="127000" imgH="190500" progId="Equation.DSMT4">
                  <p:embed/>
                </p:oleObj>
              </mc:Choice>
              <mc:Fallback>
                <p:oleObj name="Equation" r:id="rId5" imgW="127000" imgH="190500" progId="Equation.DSMT4">
                  <p:embed/>
                  <p:pic>
                    <p:nvPicPr>
                      <p:cNvPr id="34" name="Object 33"/>
                      <p:cNvPicPr/>
                      <p:nvPr/>
                    </p:nvPicPr>
                    <p:blipFill>
                      <a:blip r:embed="rId6"/>
                      <a:stretch>
                        <a:fillRect/>
                      </a:stretch>
                    </p:blipFill>
                    <p:spPr>
                      <a:xfrm>
                        <a:off x="7013575" y="1714500"/>
                        <a:ext cx="204788" cy="306388"/>
                      </a:xfrm>
                      <a:prstGeom prst="rect">
                        <a:avLst/>
                      </a:prstGeom>
                    </p:spPr>
                  </p:pic>
                </p:oleObj>
              </mc:Fallback>
            </mc:AlternateContent>
          </a:graphicData>
        </a:graphic>
      </p:graphicFrame>
      <p:graphicFrame>
        <p:nvGraphicFramePr>
          <p:cNvPr id="27" name="Object 26"/>
          <p:cNvGraphicFramePr>
            <a:graphicFrameLocks noChangeAspect="1"/>
          </p:cNvGraphicFramePr>
          <p:nvPr/>
        </p:nvGraphicFramePr>
        <p:xfrm>
          <a:off x="6520656" y="887456"/>
          <a:ext cx="204787" cy="287338"/>
        </p:xfrm>
        <a:graphic>
          <a:graphicData uri="http://schemas.openxmlformats.org/presentationml/2006/ole">
            <mc:AlternateContent xmlns:mc="http://schemas.openxmlformats.org/markup-compatibility/2006">
              <mc:Choice xmlns:v="urn:schemas-microsoft-com:vml" Requires="v">
                <p:oleObj spid="_x0000_s9440" name="Equation" r:id="rId7" imgW="127000" imgH="177800" progId="Equation.DSMT4">
                  <p:embed/>
                </p:oleObj>
              </mc:Choice>
              <mc:Fallback>
                <p:oleObj name="Equation" r:id="rId7" imgW="127000" imgH="177800" progId="Equation.DSMT4">
                  <p:embed/>
                  <p:pic>
                    <p:nvPicPr>
                      <p:cNvPr id="27" name="Object 26"/>
                      <p:cNvPicPr/>
                      <p:nvPr/>
                    </p:nvPicPr>
                    <p:blipFill>
                      <a:blip r:embed="rId8"/>
                      <a:stretch>
                        <a:fillRect/>
                      </a:stretch>
                    </p:blipFill>
                    <p:spPr>
                      <a:xfrm>
                        <a:off x="6520656" y="887456"/>
                        <a:ext cx="204787" cy="287338"/>
                      </a:xfrm>
                      <a:prstGeom prst="rect">
                        <a:avLst/>
                      </a:prstGeom>
                    </p:spPr>
                  </p:pic>
                </p:oleObj>
              </mc:Fallback>
            </mc:AlternateContent>
          </a:graphicData>
        </a:graphic>
      </p:graphicFrame>
      <p:graphicFrame>
        <p:nvGraphicFramePr>
          <p:cNvPr id="40" name="Object 39"/>
          <p:cNvGraphicFramePr>
            <a:graphicFrameLocks noChangeAspect="1"/>
          </p:cNvGraphicFramePr>
          <p:nvPr/>
        </p:nvGraphicFramePr>
        <p:xfrm>
          <a:off x="1681163" y="2879726"/>
          <a:ext cx="2265362" cy="1552575"/>
        </p:xfrm>
        <a:graphic>
          <a:graphicData uri="http://schemas.openxmlformats.org/presentationml/2006/ole">
            <mc:AlternateContent xmlns:mc="http://schemas.openxmlformats.org/markup-compatibility/2006">
              <mc:Choice xmlns:v="urn:schemas-microsoft-com:vml" Requires="v">
                <p:oleObj spid="_x0000_s9441" name="Equation" r:id="rId9" imgW="1358900" imgH="927100" progId="Equation.DSMT4">
                  <p:embed/>
                </p:oleObj>
              </mc:Choice>
              <mc:Fallback>
                <p:oleObj name="Equation" r:id="rId9" imgW="1358900" imgH="927100" progId="Equation.DSMT4">
                  <p:embed/>
                  <p:pic>
                    <p:nvPicPr>
                      <p:cNvPr id="40" name="Object 39"/>
                      <p:cNvPicPr/>
                      <p:nvPr/>
                    </p:nvPicPr>
                    <p:blipFill>
                      <a:blip r:embed="rId10"/>
                      <a:stretch>
                        <a:fillRect/>
                      </a:stretch>
                    </p:blipFill>
                    <p:spPr>
                      <a:xfrm>
                        <a:off x="1681163" y="2879726"/>
                        <a:ext cx="2265362" cy="1552575"/>
                      </a:xfrm>
                      <a:prstGeom prst="rect">
                        <a:avLst/>
                      </a:prstGeom>
                    </p:spPr>
                  </p:pic>
                </p:oleObj>
              </mc:Fallback>
            </mc:AlternateContent>
          </a:graphicData>
        </a:graphic>
      </p:graphicFrame>
      <p:sp>
        <p:nvSpPr>
          <p:cNvPr id="42" name="TextBox 41"/>
          <p:cNvSpPr txBox="1"/>
          <p:nvPr/>
        </p:nvSpPr>
        <p:spPr>
          <a:xfrm>
            <a:off x="688341" y="2540435"/>
            <a:ext cx="3401059" cy="400110"/>
          </a:xfrm>
          <a:prstGeom prst="rect">
            <a:avLst/>
          </a:prstGeom>
          <a:noFill/>
        </p:spPr>
        <p:txBody>
          <a:bodyPr wrap="square" rtlCol="0">
            <a:spAutoFit/>
          </a:bodyPr>
          <a:lstStyle/>
          <a:p>
            <a:r>
              <a:rPr lang="en-US" sz="2000" dirty="0" err="1">
                <a:solidFill>
                  <a:srgbClr val="FF0000"/>
                </a:solidFill>
                <a:latin typeface="Apple Chancery"/>
                <a:cs typeface="Apple Chancery"/>
              </a:rPr>
              <a:t>gavity</a:t>
            </a:r>
            <a:r>
              <a:rPr lang="en-US" sz="2000" dirty="0">
                <a:solidFill>
                  <a:srgbClr val="FF0000"/>
                </a:solidFill>
                <a:latin typeface="Apple Chancery"/>
                <a:cs typeface="Apple Chancery"/>
              </a:rPr>
              <a:t>:</a:t>
            </a:r>
            <a:endParaRPr lang="en-US" dirty="0">
              <a:latin typeface="Apple Chancery"/>
              <a:cs typeface="Apple Chancery"/>
            </a:endParaRPr>
          </a:p>
        </p:txBody>
      </p:sp>
      <p:sp>
        <p:nvSpPr>
          <p:cNvPr id="21" name="TextBox 20"/>
          <p:cNvSpPr txBox="1"/>
          <p:nvPr/>
        </p:nvSpPr>
        <p:spPr>
          <a:xfrm>
            <a:off x="285910" y="1752431"/>
            <a:ext cx="5403690" cy="830997"/>
          </a:xfrm>
          <a:prstGeom prst="rect">
            <a:avLst/>
          </a:prstGeom>
          <a:noFill/>
        </p:spPr>
        <p:txBody>
          <a:bodyPr wrap="square" rtlCol="0">
            <a:spAutoFit/>
          </a:bodyPr>
          <a:lstStyle/>
          <a:p>
            <a:r>
              <a:rPr lang="en-US" sz="2800" dirty="0">
                <a:solidFill>
                  <a:srgbClr val="FF0000"/>
                </a:solidFill>
                <a:latin typeface="Apple Chancery"/>
                <a:cs typeface="Apple Chancery"/>
              </a:rPr>
              <a:t>Derive </a:t>
            </a:r>
            <a:r>
              <a:rPr lang="en-US" sz="2000" dirty="0">
                <a:solidFill>
                  <a:srgbClr val="000000"/>
                </a:solidFill>
                <a:latin typeface="Times New Roman"/>
                <a:cs typeface="Times New Roman"/>
              </a:rPr>
              <a:t>an expression for the </a:t>
            </a:r>
            <a:r>
              <a:rPr lang="en-US" sz="2000" dirty="0">
                <a:solidFill>
                  <a:srgbClr val="FF0000"/>
                </a:solidFill>
                <a:latin typeface="Times New Roman"/>
                <a:cs typeface="Times New Roman"/>
              </a:rPr>
              <a:t>work done </a:t>
            </a:r>
            <a:r>
              <a:rPr lang="en-US" sz="2000" dirty="0">
                <a:solidFill>
                  <a:srgbClr val="000000"/>
                </a:solidFill>
                <a:latin typeface="Times New Roman"/>
                <a:cs typeface="Times New Roman"/>
              </a:rPr>
              <a:t>by the various forces acting on the box.</a:t>
            </a:r>
            <a:endParaRPr lang="en-US" sz="2400" dirty="0">
              <a:latin typeface="Apple Chancery"/>
              <a:cs typeface="Apple Chancery"/>
            </a:endParaRPr>
          </a:p>
        </p:txBody>
      </p:sp>
      <p:graphicFrame>
        <p:nvGraphicFramePr>
          <p:cNvPr id="23" name="Object 22"/>
          <p:cNvGraphicFramePr>
            <a:graphicFrameLocks noChangeAspect="1"/>
          </p:cNvGraphicFramePr>
          <p:nvPr/>
        </p:nvGraphicFramePr>
        <p:xfrm>
          <a:off x="4533900" y="334036"/>
          <a:ext cx="422275" cy="319088"/>
        </p:xfrm>
        <a:graphic>
          <a:graphicData uri="http://schemas.openxmlformats.org/presentationml/2006/ole">
            <mc:AlternateContent xmlns:mc="http://schemas.openxmlformats.org/markup-compatibility/2006">
              <mc:Choice xmlns:v="urn:schemas-microsoft-com:vml" Requires="v">
                <p:oleObj spid="_x0000_s9442" name="Equation" r:id="rId11" imgW="254000" imgH="190500" progId="Equation.DSMT4">
                  <p:embed/>
                </p:oleObj>
              </mc:Choice>
              <mc:Fallback>
                <p:oleObj name="Equation" r:id="rId11" imgW="254000" imgH="190500" progId="Equation.DSMT4">
                  <p:embed/>
                  <p:pic>
                    <p:nvPicPr>
                      <p:cNvPr id="23" name="Object 22"/>
                      <p:cNvPicPr/>
                      <p:nvPr/>
                    </p:nvPicPr>
                    <p:blipFill>
                      <a:blip r:embed="rId12"/>
                      <a:stretch>
                        <a:fillRect/>
                      </a:stretch>
                    </p:blipFill>
                    <p:spPr>
                      <a:xfrm>
                        <a:off x="4533900" y="334036"/>
                        <a:ext cx="422275" cy="319088"/>
                      </a:xfrm>
                      <a:prstGeom prst="rect">
                        <a:avLst/>
                      </a:prstGeom>
                    </p:spPr>
                  </p:pic>
                </p:oleObj>
              </mc:Fallback>
            </mc:AlternateContent>
          </a:graphicData>
        </a:graphic>
      </p:graphicFrame>
      <p:graphicFrame>
        <p:nvGraphicFramePr>
          <p:cNvPr id="24" name="Object 23"/>
          <p:cNvGraphicFramePr>
            <a:graphicFrameLocks noChangeAspect="1"/>
          </p:cNvGraphicFramePr>
          <p:nvPr/>
        </p:nvGraphicFramePr>
        <p:xfrm>
          <a:off x="3508375" y="1325507"/>
          <a:ext cx="908050" cy="339725"/>
        </p:xfrm>
        <a:graphic>
          <a:graphicData uri="http://schemas.openxmlformats.org/presentationml/2006/ole">
            <mc:AlternateContent xmlns:mc="http://schemas.openxmlformats.org/markup-compatibility/2006">
              <mc:Choice xmlns:v="urn:schemas-microsoft-com:vml" Requires="v">
                <p:oleObj spid="_x0000_s9443" name="Equation" r:id="rId13" imgW="546100" imgH="203200" progId="Equation.DSMT4">
                  <p:embed/>
                </p:oleObj>
              </mc:Choice>
              <mc:Fallback>
                <p:oleObj name="Equation" r:id="rId13" imgW="546100" imgH="203200" progId="Equation.DSMT4">
                  <p:embed/>
                  <p:pic>
                    <p:nvPicPr>
                      <p:cNvPr id="24" name="Object 23"/>
                      <p:cNvPicPr/>
                      <p:nvPr/>
                    </p:nvPicPr>
                    <p:blipFill>
                      <a:blip r:embed="rId14"/>
                      <a:stretch>
                        <a:fillRect/>
                      </a:stretch>
                    </p:blipFill>
                    <p:spPr>
                      <a:xfrm>
                        <a:off x="3508375" y="1325507"/>
                        <a:ext cx="908050" cy="339725"/>
                      </a:xfrm>
                      <a:prstGeom prst="rect">
                        <a:avLst/>
                      </a:prstGeom>
                    </p:spPr>
                  </p:pic>
                </p:oleObj>
              </mc:Fallback>
            </mc:AlternateContent>
          </a:graphicData>
        </a:graphic>
      </p:graphicFrame>
      <p:cxnSp>
        <p:nvCxnSpPr>
          <p:cNvPr id="4" name="Straight Connector 3"/>
          <p:cNvCxnSpPr/>
          <p:nvPr/>
        </p:nvCxnSpPr>
        <p:spPr>
          <a:xfrm>
            <a:off x="6299200" y="1227159"/>
            <a:ext cx="714375" cy="0"/>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388100" y="1003300"/>
            <a:ext cx="114300" cy="215900"/>
          </a:xfrm>
          <a:custGeom>
            <a:avLst/>
            <a:gdLst>
              <a:gd name="connsiteX0" fmla="*/ 0 w 114300"/>
              <a:gd name="connsiteY0" fmla="*/ 0 h 215900"/>
              <a:gd name="connsiteX1" fmla="*/ 88900 w 114300"/>
              <a:gd name="connsiteY1" fmla="*/ 101600 h 215900"/>
              <a:gd name="connsiteX2" fmla="*/ 114300 w 114300"/>
              <a:gd name="connsiteY2" fmla="*/ 215900 h 215900"/>
            </a:gdLst>
            <a:ahLst/>
            <a:cxnLst>
              <a:cxn ang="0">
                <a:pos x="connsiteX0" y="connsiteY0"/>
              </a:cxn>
              <a:cxn ang="0">
                <a:pos x="connsiteX1" y="connsiteY1"/>
              </a:cxn>
              <a:cxn ang="0">
                <a:pos x="connsiteX2" y="connsiteY2"/>
              </a:cxn>
            </a:cxnLst>
            <a:rect l="l" t="t" r="r" b="b"/>
            <a:pathLst>
              <a:path w="114300" h="215900">
                <a:moveTo>
                  <a:pt x="0" y="0"/>
                </a:moveTo>
                <a:cubicBezTo>
                  <a:pt x="34925" y="32808"/>
                  <a:pt x="69850" y="65617"/>
                  <a:pt x="88900" y="101600"/>
                </a:cubicBezTo>
                <a:cubicBezTo>
                  <a:pt x="107950" y="137583"/>
                  <a:pt x="114300" y="215900"/>
                  <a:pt x="11430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28" name="Object 27"/>
          <p:cNvGraphicFramePr>
            <a:graphicFrameLocks noChangeAspect="1"/>
          </p:cNvGraphicFramePr>
          <p:nvPr/>
        </p:nvGraphicFramePr>
        <p:xfrm>
          <a:off x="7954963" y="1171575"/>
          <a:ext cx="306387" cy="328613"/>
        </p:xfrm>
        <a:graphic>
          <a:graphicData uri="http://schemas.openxmlformats.org/presentationml/2006/ole">
            <mc:AlternateContent xmlns:mc="http://schemas.openxmlformats.org/markup-compatibility/2006">
              <mc:Choice xmlns:v="urn:schemas-microsoft-com:vml" Requires="v">
                <p:oleObj spid="_x0000_s9444" name="Equation" r:id="rId15" imgW="190500" imgH="203200" progId="Equation.DSMT4">
                  <p:embed/>
                </p:oleObj>
              </mc:Choice>
              <mc:Fallback>
                <p:oleObj name="Equation" r:id="rId15" imgW="190500" imgH="203200" progId="Equation.DSMT4">
                  <p:embed/>
                  <p:pic>
                    <p:nvPicPr>
                      <p:cNvPr id="28" name="Object 27"/>
                      <p:cNvPicPr/>
                      <p:nvPr/>
                    </p:nvPicPr>
                    <p:blipFill>
                      <a:blip r:embed="rId16"/>
                      <a:stretch>
                        <a:fillRect/>
                      </a:stretch>
                    </p:blipFill>
                    <p:spPr>
                      <a:xfrm>
                        <a:off x="7954963" y="1171575"/>
                        <a:ext cx="306387" cy="328613"/>
                      </a:xfrm>
                      <a:prstGeom prst="rect">
                        <a:avLst/>
                      </a:prstGeom>
                    </p:spPr>
                  </p:pic>
                </p:oleObj>
              </mc:Fallback>
            </mc:AlternateContent>
          </a:graphicData>
        </a:graphic>
      </p:graphicFrame>
      <p:sp>
        <p:nvSpPr>
          <p:cNvPr id="29" name="Rectangle 28"/>
          <p:cNvSpPr/>
          <p:nvPr/>
        </p:nvSpPr>
        <p:spPr>
          <a:xfrm>
            <a:off x="6654800" y="3486645"/>
            <a:ext cx="635000" cy="569837"/>
          </a:xfrm>
          <a:prstGeom prst="rect">
            <a:avLst/>
          </a:prstGeom>
          <a:solidFill>
            <a:srgbClr val="00C2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flipV="1">
            <a:off x="7296150" y="2757167"/>
            <a:ext cx="803275" cy="98585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3" name="Object 32"/>
          <p:cNvGraphicFramePr>
            <a:graphicFrameLocks noChangeAspect="1"/>
          </p:cNvGraphicFramePr>
          <p:nvPr/>
        </p:nvGraphicFramePr>
        <p:xfrm>
          <a:off x="7606506" y="2846186"/>
          <a:ext cx="225425" cy="246063"/>
        </p:xfrm>
        <a:graphic>
          <a:graphicData uri="http://schemas.openxmlformats.org/presentationml/2006/ole">
            <mc:AlternateContent xmlns:mc="http://schemas.openxmlformats.org/markup-compatibility/2006">
              <mc:Choice xmlns:v="urn:schemas-microsoft-com:vml" Requires="v">
                <p:oleObj spid="_x0000_s9445" name="Equation" r:id="rId17" imgW="139700" imgH="152400" progId="Equation.DSMT4">
                  <p:embed/>
                </p:oleObj>
              </mc:Choice>
              <mc:Fallback>
                <p:oleObj name="Equation" r:id="rId17" imgW="139700" imgH="152400" progId="Equation.DSMT4">
                  <p:embed/>
                  <p:pic>
                    <p:nvPicPr>
                      <p:cNvPr id="33" name="Object 32"/>
                      <p:cNvPicPr/>
                      <p:nvPr/>
                    </p:nvPicPr>
                    <p:blipFill>
                      <a:blip r:embed="rId4"/>
                      <a:stretch>
                        <a:fillRect/>
                      </a:stretch>
                    </p:blipFill>
                    <p:spPr>
                      <a:xfrm>
                        <a:off x="7606506" y="2846186"/>
                        <a:ext cx="225425" cy="246063"/>
                      </a:xfrm>
                      <a:prstGeom prst="rect">
                        <a:avLst/>
                      </a:prstGeom>
                    </p:spPr>
                  </p:pic>
                </p:oleObj>
              </mc:Fallback>
            </mc:AlternateContent>
          </a:graphicData>
        </a:graphic>
      </p:graphicFrame>
      <p:graphicFrame>
        <p:nvGraphicFramePr>
          <p:cNvPr id="35" name="Object 34"/>
          <p:cNvGraphicFramePr>
            <a:graphicFrameLocks noChangeAspect="1"/>
          </p:cNvGraphicFramePr>
          <p:nvPr/>
        </p:nvGraphicFramePr>
        <p:xfrm>
          <a:off x="7606506" y="3403323"/>
          <a:ext cx="204787" cy="287338"/>
        </p:xfrm>
        <a:graphic>
          <a:graphicData uri="http://schemas.openxmlformats.org/presentationml/2006/ole">
            <mc:AlternateContent xmlns:mc="http://schemas.openxmlformats.org/markup-compatibility/2006">
              <mc:Choice xmlns:v="urn:schemas-microsoft-com:vml" Requires="v">
                <p:oleObj spid="_x0000_s9446" name="Equation" r:id="rId18" imgW="127000" imgH="177800" progId="Equation.DSMT4">
                  <p:embed/>
                </p:oleObj>
              </mc:Choice>
              <mc:Fallback>
                <p:oleObj name="Equation" r:id="rId18" imgW="127000" imgH="177800" progId="Equation.DSMT4">
                  <p:embed/>
                  <p:pic>
                    <p:nvPicPr>
                      <p:cNvPr id="35" name="Object 34"/>
                      <p:cNvPicPr/>
                      <p:nvPr/>
                    </p:nvPicPr>
                    <p:blipFill>
                      <a:blip r:embed="rId8"/>
                      <a:stretch>
                        <a:fillRect/>
                      </a:stretch>
                    </p:blipFill>
                    <p:spPr>
                      <a:xfrm>
                        <a:off x="7606506" y="3403323"/>
                        <a:ext cx="204787" cy="287338"/>
                      </a:xfrm>
                      <a:prstGeom prst="rect">
                        <a:avLst/>
                      </a:prstGeom>
                    </p:spPr>
                  </p:pic>
                </p:oleObj>
              </mc:Fallback>
            </mc:AlternateContent>
          </a:graphicData>
        </a:graphic>
      </p:graphicFrame>
      <p:cxnSp>
        <p:nvCxnSpPr>
          <p:cNvPr id="38" name="Straight Connector 37"/>
          <p:cNvCxnSpPr/>
          <p:nvPr/>
        </p:nvCxnSpPr>
        <p:spPr>
          <a:xfrm>
            <a:off x="7385050" y="3743026"/>
            <a:ext cx="714375" cy="0"/>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39" name="Freeform 38"/>
          <p:cNvSpPr/>
          <p:nvPr/>
        </p:nvSpPr>
        <p:spPr>
          <a:xfrm>
            <a:off x="7473950" y="3519167"/>
            <a:ext cx="114300" cy="215900"/>
          </a:xfrm>
          <a:custGeom>
            <a:avLst/>
            <a:gdLst>
              <a:gd name="connsiteX0" fmla="*/ 0 w 114300"/>
              <a:gd name="connsiteY0" fmla="*/ 0 h 215900"/>
              <a:gd name="connsiteX1" fmla="*/ 88900 w 114300"/>
              <a:gd name="connsiteY1" fmla="*/ 101600 h 215900"/>
              <a:gd name="connsiteX2" fmla="*/ 114300 w 114300"/>
              <a:gd name="connsiteY2" fmla="*/ 215900 h 215900"/>
            </a:gdLst>
            <a:ahLst/>
            <a:cxnLst>
              <a:cxn ang="0">
                <a:pos x="connsiteX0" y="connsiteY0"/>
              </a:cxn>
              <a:cxn ang="0">
                <a:pos x="connsiteX1" y="connsiteY1"/>
              </a:cxn>
              <a:cxn ang="0">
                <a:pos x="connsiteX2" y="connsiteY2"/>
              </a:cxn>
            </a:cxnLst>
            <a:rect l="l" t="t" r="r" b="b"/>
            <a:pathLst>
              <a:path w="114300" h="215900">
                <a:moveTo>
                  <a:pt x="0" y="0"/>
                </a:moveTo>
                <a:cubicBezTo>
                  <a:pt x="34925" y="32808"/>
                  <a:pt x="69850" y="65617"/>
                  <a:pt x="88900" y="101600"/>
                </a:cubicBezTo>
                <a:cubicBezTo>
                  <a:pt x="107950" y="137583"/>
                  <a:pt x="114300" y="215900"/>
                  <a:pt x="11430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3" name="Straight Arrow Connector 42"/>
          <p:cNvCxnSpPr/>
          <p:nvPr/>
        </p:nvCxnSpPr>
        <p:spPr>
          <a:xfrm flipV="1">
            <a:off x="6975475" y="3084535"/>
            <a:ext cx="0" cy="606126"/>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4" name="Object 43"/>
          <p:cNvGraphicFramePr>
            <a:graphicFrameLocks noChangeAspect="1"/>
          </p:cNvGraphicFramePr>
          <p:nvPr/>
        </p:nvGraphicFramePr>
        <p:xfrm>
          <a:off x="6613525" y="2974975"/>
          <a:ext cx="265113" cy="246063"/>
        </p:xfrm>
        <a:graphic>
          <a:graphicData uri="http://schemas.openxmlformats.org/presentationml/2006/ole">
            <mc:AlternateContent xmlns:mc="http://schemas.openxmlformats.org/markup-compatibility/2006">
              <mc:Choice xmlns:v="urn:schemas-microsoft-com:vml" Requires="v">
                <p:oleObj spid="_x0000_s9447" name="Equation" r:id="rId19" imgW="165100" imgH="152400" progId="Equation.DSMT4">
                  <p:embed/>
                </p:oleObj>
              </mc:Choice>
              <mc:Fallback>
                <p:oleObj name="Equation" r:id="rId19" imgW="165100" imgH="152400" progId="Equation.DSMT4">
                  <p:embed/>
                  <p:pic>
                    <p:nvPicPr>
                      <p:cNvPr id="44" name="Object 43"/>
                      <p:cNvPicPr/>
                      <p:nvPr/>
                    </p:nvPicPr>
                    <p:blipFill>
                      <a:blip r:embed="rId20"/>
                      <a:stretch>
                        <a:fillRect/>
                      </a:stretch>
                    </p:blipFill>
                    <p:spPr>
                      <a:xfrm>
                        <a:off x="6613525" y="2974975"/>
                        <a:ext cx="265113" cy="246063"/>
                      </a:xfrm>
                      <a:prstGeom prst="rect">
                        <a:avLst/>
                      </a:prstGeom>
                    </p:spPr>
                  </p:pic>
                </p:oleObj>
              </mc:Fallback>
            </mc:AlternateContent>
          </a:graphicData>
        </a:graphic>
      </p:graphicFrame>
      <p:graphicFrame>
        <p:nvGraphicFramePr>
          <p:cNvPr id="45" name="Object 44"/>
          <p:cNvGraphicFramePr>
            <a:graphicFrameLocks noChangeAspect="1"/>
          </p:cNvGraphicFramePr>
          <p:nvPr/>
        </p:nvGraphicFramePr>
        <p:xfrm>
          <a:off x="6532563" y="4857750"/>
          <a:ext cx="387350" cy="266700"/>
        </p:xfrm>
        <a:graphic>
          <a:graphicData uri="http://schemas.openxmlformats.org/presentationml/2006/ole">
            <mc:AlternateContent xmlns:mc="http://schemas.openxmlformats.org/markup-compatibility/2006">
              <mc:Choice xmlns:v="urn:schemas-microsoft-com:vml" Requires="v">
                <p:oleObj spid="_x0000_s9448" name="Equation" r:id="rId21" imgW="241300" imgH="165100" progId="Equation.DSMT4">
                  <p:embed/>
                </p:oleObj>
              </mc:Choice>
              <mc:Fallback>
                <p:oleObj name="Equation" r:id="rId21" imgW="241300" imgH="165100" progId="Equation.DSMT4">
                  <p:embed/>
                  <p:pic>
                    <p:nvPicPr>
                      <p:cNvPr id="45" name="Object 44"/>
                      <p:cNvPicPr/>
                      <p:nvPr/>
                    </p:nvPicPr>
                    <p:blipFill>
                      <a:blip r:embed="rId22"/>
                      <a:stretch>
                        <a:fillRect/>
                      </a:stretch>
                    </p:blipFill>
                    <p:spPr>
                      <a:xfrm>
                        <a:off x="6532563" y="4857750"/>
                        <a:ext cx="387350" cy="266700"/>
                      </a:xfrm>
                      <a:prstGeom prst="rect">
                        <a:avLst/>
                      </a:prstGeom>
                    </p:spPr>
                  </p:pic>
                </p:oleObj>
              </mc:Fallback>
            </mc:AlternateContent>
          </a:graphicData>
        </a:graphic>
      </p:graphicFrame>
      <p:cxnSp>
        <p:nvCxnSpPr>
          <p:cNvPr id="46" name="Straight Arrow Connector 45"/>
          <p:cNvCxnSpPr/>
          <p:nvPr/>
        </p:nvCxnSpPr>
        <p:spPr>
          <a:xfrm flipH="1">
            <a:off x="5994400" y="4056482"/>
            <a:ext cx="567532" cy="0"/>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7" name="Object 46"/>
          <p:cNvGraphicFramePr>
            <a:graphicFrameLocks noChangeAspect="1"/>
          </p:cNvGraphicFramePr>
          <p:nvPr/>
        </p:nvGraphicFramePr>
        <p:xfrm>
          <a:off x="5708650" y="4116388"/>
          <a:ext cx="917575" cy="327025"/>
        </p:xfrm>
        <a:graphic>
          <a:graphicData uri="http://schemas.openxmlformats.org/presentationml/2006/ole">
            <mc:AlternateContent xmlns:mc="http://schemas.openxmlformats.org/markup-compatibility/2006">
              <mc:Choice xmlns:v="urn:schemas-microsoft-com:vml" Requires="v">
                <p:oleObj spid="_x0000_s9449" name="Equation" r:id="rId23" imgW="571500" imgH="203200" progId="Equation.DSMT4">
                  <p:embed/>
                </p:oleObj>
              </mc:Choice>
              <mc:Fallback>
                <p:oleObj name="Equation" r:id="rId23" imgW="571500" imgH="203200" progId="Equation.DSMT4">
                  <p:embed/>
                  <p:pic>
                    <p:nvPicPr>
                      <p:cNvPr id="47" name="Object 46"/>
                      <p:cNvPicPr/>
                      <p:nvPr/>
                    </p:nvPicPr>
                    <p:blipFill>
                      <a:blip r:embed="rId24"/>
                      <a:stretch>
                        <a:fillRect/>
                      </a:stretch>
                    </p:blipFill>
                    <p:spPr>
                      <a:xfrm>
                        <a:off x="5708650" y="4116388"/>
                        <a:ext cx="917575" cy="327025"/>
                      </a:xfrm>
                      <a:prstGeom prst="rect">
                        <a:avLst/>
                      </a:prstGeom>
                    </p:spPr>
                  </p:pic>
                </p:oleObj>
              </mc:Fallback>
            </mc:AlternateContent>
          </a:graphicData>
        </a:graphic>
      </p:graphicFrame>
      <p:cxnSp>
        <p:nvCxnSpPr>
          <p:cNvPr id="48" name="Straight Arrow Connector 47"/>
          <p:cNvCxnSpPr/>
          <p:nvPr/>
        </p:nvCxnSpPr>
        <p:spPr>
          <a:xfrm>
            <a:off x="6988175" y="3843061"/>
            <a:ext cx="0" cy="150363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52" name="Object 51"/>
          <p:cNvGraphicFramePr>
            <a:graphicFrameLocks noChangeAspect="1"/>
          </p:cNvGraphicFramePr>
          <p:nvPr/>
        </p:nvGraphicFramePr>
        <p:xfrm>
          <a:off x="1681163" y="4876800"/>
          <a:ext cx="2117725" cy="1512888"/>
        </p:xfrm>
        <a:graphic>
          <a:graphicData uri="http://schemas.openxmlformats.org/presentationml/2006/ole">
            <mc:AlternateContent xmlns:mc="http://schemas.openxmlformats.org/markup-compatibility/2006">
              <mc:Choice xmlns:v="urn:schemas-microsoft-com:vml" Requires="v">
                <p:oleObj spid="_x0000_s9450" name="Equation" r:id="rId25" imgW="1270000" imgH="901700" progId="Equation.DSMT4">
                  <p:embed/>
                </p:oleObj>
              </mc:Choice>
              <mc:Fallback>
                <p:oleObj name="Equation" r:id="rId25" imgW="1270000" imgH="901700" progId="Equation.DSMT4">
                  <p:embed/>
                  <p:pic>
                    <p:nvPicPr>
                      <p:cNvPr id="52" name="Object 51"/>
                      <p:cNvPicPr/>
                      <p:nvPr/>
                    </p:nvPicPr>
                    <p:blipFill>
                      <a:blip r:embed="rId26"/>
                      <a:stretch>
                        <a:fillRect/>
                      </a:stretch>
                    </p:blipFill>
                    <p:spPr>
                      <a:xfrm>
                        <a:off x="1681163" y="4876800"/>
                        <a:ext cx="2117725" cy="1512888"/>
                      </a:xfrm>
                      <a:prstGeom prst="rect">
                        <a:avLst/>
                      </a:prstGeom>
                    </p:spPr>
                  </p:pic>
                </p:oleObj>
              </mc:Fallback>
            </mc:AlternateContent>
          </a:graphicData>
        </a:graphic>
      </p:graphicFrame>
      <p:sp>
        <p:nvSpPr>
          <p:cNvPr id="53" name="TextBox 52"/>
          <p:cNvSpPr txBox="1"/>
          <p:nvPr/>
        </p:nvSpPr>
        <p:spPr>
          <a:xfrm>
            <a:off x="699454" y="4470401"/>
            <a:ext cx="3401059" cy="400110"/>
          </a:xfrm>
          <a:prstGeom prst="rect">
            <a:avLst/>
          </a:prstGeom>
          <a:noFill/>
        </p:spPr>
        <p:txBody>
          <a:bodyPr wrap="square" rtlCol="0">
            <a:spAutoFit/>
          </a:bodyPr>
          <a:lstStyle/>
          <a:p>
            <a:r>
              <a:rPr lang="en-US" sz="2000" dirty="0">
                <a:solidFill>
                  <a:srgbClr val="FF0000"/>
                </a:solidFill>
                <a:latin typeface="Apple Chancery"/>
                <a:cs typeface="Apple Chancery"/>
              </a:rPr>
              <a:t>normal:</a:t>
            </a:r>
            <a:endParaRPr lang="en-US" dirty="0">
              <a:latin typeface="Apple Chancery"/>
              <a:cs typeface="Apple Chancery"/>
            </a:endParaRPr>
          </a:p>
        </p:txBody>
      </p:sp>
    </p:spTree>
    <p:extLst>
      <p:ext uri="{BB962C8B-B14F-4D97-AF65-F5344CB8AC3E}">
        <p14:creationId xmlns:p14="http://schemas.microsoft.com/office/powerpoint/2010/main" val="227673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21" grpId="0"/>
      <p:bldP spid="39" grpId="0" animBg="1"/>
      <p:bldP spid="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13.)</a:t>
            </a:r>
          </a:p>
        </p:txBody>
      </p:sp>
      <p:sp>
        <p:nvSpPr>
          <p:cNvPr id="30" name="Rectangle 29"/>
          <p:cNvSpPr/>
          <p:nvPr/>
        </p:nvSpPr>
        <p:spPr>
          <a:xfrm>
            <a:off x="5099050" y="1540615"/>
            <a:ext cx="4267200" cy="127000"/>
          </a:xfrm>
          <a:prstGeom prst="rect">
            <a:avLst/>
          </a:prstGeom>
          <a:solidFill>
            <a:schemeClr val="accent6"/>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5568950" y="970778"/>
            <a:ext cx="635000" cy="569837"/>
          </a:xfrm>
          <a:prstGeom prst="rect">
            <a:avLst/>
          </a:prstGeom>
          <a:solidFill>
            <a:srgbClr val="00C2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V="1">
            <a:off x="6210300" y="241300"/>
            <a:ext cx="803275" cy="98585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7" name="Object 36"/>
          <p:cNvGraphicFramePr>
            <a:graphicFrameLocks noChangeAspect="1"/>
          </p:cNvGraphicFramePr>
          <p:nvPr/>
        </p:nvGraphicFramePr>
        <p:xfrm>
          <a:off x="6520656" y="330319"/>
          <a:ext cx="225425" cy="246063"/>
        </p:xfrm>
        <a:graphic>
          <a:graphicData uri="http://schemas.openxmlformats.org/presentationml/2006/ole">
            <mc:AlternateContent xmlns:mc="http://schemas.openxmlformats.org/markup-compatibility/2006">
              <mc:Choice xmlns:v="urn:schemas-microsoft-com:vml" Requires="v">
                <p:oleObj spid="_x0000_s10462" name="Equation" r:id="rId3" imgW="139700" imgH="152400" progId="Equation.DSMT4">
                  <p:embed/>
                </p:oleObj>
              </mc:Choice>
              <mc:Fallback>
                <p:oleObj name="Equation" r:id="rId3" imgW="139700" imgH="152400" progId="Equation.DSMT4">
                  <p:embed/>
                  <p:pic>
                    <p:nvPicPr>
                      <p:cNvPr id="37" name="Object 36"/>
                      <p:cNvPicPr/>
                      <p:nvPr/>
                    </p:nvPicPr>
                    <p:blipFill>
                      <a:blip r:embed="rId4"/>
                      <a:stretch>
                        <a:fillRect/>
                      </a:stretch>
                    </p:blipFill>
                    <p:spPr>
                      <a:xfrm>
                        <a:off x="6520656" y="330319"/>
                        <a:ext cx="225425" cy="246063"/>
                      </a:xfrm>
                      <a:prstGeom prst="rect">
                        <a:avLst/>
                      </a:prstGeom>
                    </p:spPr>
                  </p:pic>
                </p:oleObj>
              </mc:Fallback>
            </mc:AlternateContent>
          </a:graphicData>
        </a:graphic>
      </p:graphicFrame>
      <p:cxnSp>
        <p:nvCxnSpPr>
          <p:cNvPr id="5" name="Straight Arrow Connector 4"/>
          <p:cNvCxnSpPr/>
          <p:nvPr/>
        </p:nvCxnSpPr>
        <p:spPr>
          <a:xfrm>
            <a:off x="5861050" y="1892360"/>
            <a:ext cx="2752725" cy="0"/>
          </a:xfrm>
          <a:prstGeom prst="straightConnector1">
            <a:avLst/>
          </a:prstGeom>
          <a:ln w="190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6848475" y="1828860"/>
            <a:ext cx="584200" cy="139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7" name="Object 26"/>
          <p:cNvGraphicFramePr>
            <a:graphicFrameLocks noChangeAspect="1"/>
          </p:cNvGraphicFramePr>
          <p:nvPr/>
        </p:nvGraphicFramePr>
        <p:xfrm>
          <a:off x="6520656" y="887456"/>
          <a:ext cx="204787" cy="287338"/>
        </p:xfrm>
        <a:graphic>
          <a:graphicData uri="http://schemas.openxmlformats.org/presentationml/2006/ole">
            <mc:AlternateContent xmlns:mc="http://schemas.openxmlformats.org/markup-compatibility/2006">
              <mc:Choice xmlns:v="urn:schemas-microsoft-com:vml" Requires="v">
                <p:oleObj spid="_x0000_s10463" name="Equation" r:id="rId5" imgW="127000" imgH="177800" progId="Equation.DSMT4">
                  <p:embed/>
                </p:oleObj>
              </mc:Choice>
              <mc:Fallback>
                <p:oleObj name="Equation" r:id="rId5" imgW="127000" imgH="177800" progId="Equation.DSMT4">
                  <p:embed/>
                  <p:pic>
                    <p:nvPicPr>
                      <p:cNvPr id="27" name="Object 26"/>
                      <p:cNvPicPr/>
                      <p:nvPr/>
                    </p:nvPicPr>
                    <p:blipFill>
                      <a:blip r:embed="rId6"/>
                      <a:stretch>
                        <a:fillRect/>
                      </a:stretch>
                    </p:blipFill>
                    <p:spPr>
                      <a:xfrm>
                        <a:off x="6520656" y="887456"/>
                        <a:ext cx="204787" cy="287338"/>
                      </a:xfrm>
                      <a:prstGeom prst="rect">
                        <a:avLst/>
                      </a:prstGeom>
                    </p:spPr>
                  </p:pic>
                </p:oleObj>
              </mc:Fallback>
            </mc:AlternateContent>
          </a:graphicData>
        </a:graphic>
      </p:graphicFrame>
      <p:cxnSp>
        <p:nvCxnSpPr>
          <p:cNvPr id="4" name="Straight Connector 3"/>
          <p:cNvCxnSpPr/>
          <p:nvPr/>
        </p:nvCxnSpPr>
        <p:spPr>
          <a:xfrm>
            <a:off x="6299200" y="1227159"/>
            <a:ext cx="714375" cy="0"/>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388100" y="1003300"/>
            <a:ext cx="114300" cy="215900"/>
          </a:xfrm>
          <a:custGeom>
            <a:avLst/>
            <a:gdLst>
              <a:gd name="connsiteX0" fmla="*/ 0 w 114300"/>
              <a:gd name="connsiteY0" fmla="*/ 0 h 215900"/>
              <a:gd name="connsiteX1" fmla="*/ 88900 w 114300"/>
              <a:gd name="connsiteY1" fmla="*/ 101600 h 215900"/>
              <a:gd name="connsiteX2" fmla="*/ 114300 w 114300"/>
              <a:gd name="connsiteY2" fmla="*/ 215900 h 215900"/>
            </a:gdLst>
            <a:ahLst/>
            <a:cxnLst>
              <a:cxn ang="0">
                <a:pos x="connsiteX0" y="connsiteY0"/>
              </a:cxn>
              <a:cxn ang="0">
                <a:pos x="connsiteX1" y="connsiteY1"/>
              </a:cxn>
              <a:cxn ang="0">
                <a:pos x="connsiteX2" y="connsiteY2"/>
              </a:cxn>
            </a:cxnLst>
            <a:rect l="l" t="t" r="r" b="b"/>
            <a:pathLst>
              <a:path w="114300" h="215900">
                <a:moveTo>
                  <a:pt x="0" y="0"/>
                </a:moveTo>
                <a:cubicBezTo>
                  <a:pt x="34925" y="32808"/>
                  <a:pt x="69850" y="65617"/>
                  <a:pt x="88900" y="101600"/>
                </a:cubicBezTo>
                <a:cubicBezTo>
                  <a:pt x="107950" y="137583"/>
                  <a:pt x="114300" y="215900"/>
                  <a:pt x="11430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28" name="Object 27"/>
          <p:cNvGraphicFramePr>
            <a:graphicFrameLocks noChangeAspect="1"/>
          </p:cNvGraphicFramePr>
          <p:nvPr/>
        </p:nvGraphicFramePr>
        <p:xfrm>
          <a:off x="7954963" y="1171575"/>
          <a:ext cx="306387" cy="328613"/>
        </p:xfrm>
        <a:graphic>
          <a:graphicData uri="http://schemas.openxmlformats.org/presentationml/2006/ole">
            <mc:AlternateContent xmlns:mc="http://schemas.openxmlformats.org/markup-compatibility/2006">
              <mc:Choice xmlns:v="urn:schemas-microsoft-com:vml" Requires="v">
                <p:oleObj spid="_x0000_s10464" name="Equation" r:id="rId7" imgW="190500" imgH="203200" progId="Equation.DSMT4">
                  <p:embed/>
                </p:oleObj>
              </mc:Choice>
              <mc:Fallback>
                <p:oleObj name="Equation" r:id="rId7" imgW="190500" imgH="203200" progId="Equation.DSMT4">
                  <p:embed/>
                  <p:pic>
                    <p:nvPicPr>
                      <p:cNvPr id="28" name="Object 27"/>
                      <p:cNvPicPr/>
                      <p:nvPr/>
                    </p:nvPicPr>
                    <p:blipFill>
                      <a:blip r:embed="rId8"/>
                      <a:stretch>
                        <a:fillRect/>
                      </a:stretch>
                    </p:blipFill>
                    <p:spPr>
                      <a:xfrm>
                        <a:off x="7954963" y="1171575"/>
                        <a:ext cx="306387" cy="328613"/>
                      </a:xfrm>
                      <a:prstGeom prst="rect">
                        <a:avLst/>
                      </a:prstGeom>
                    </p:spPr>
                  </p:pic>
                </p:oleObj>
              </mc:Fallback>
            </mc:AlternateContent>
          </a:graphicData>
        </a:graphic>
      </p:graphicFrame>
      <p:sp>
        <p:nvSpPr>
          <p:cNvPr id="29" name="Rectangle 28"/>
          <p:cNvSpPr/>
          <p:nvPr/>
        </p:nvSpPr>
        <p:spPr>
          <a:xfrm>
            <a:off x="7188200" y="3486645"/>
            <a:ext cx="635000" cy="569837"/>
          </a:xfrm>
          <a:prstGeom prst="rect">
            <a:avLst/>
          </a:prstGeom>
          <a:solidFill>
            <a:srgbClr val="00C2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flipV="1">
            <a:off x="7829550" y="2757167"/>
            <a:ext cx="803275" cy="98585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3" name="Object 32"/>
          <p:cNvGraphicFramePr>
            <a:graphicFrameLocks noChangeAspect="1"/>
          </p:cNvGraphicFramePr>
          <p:nvPr/>
        </p:nvGraphicFramePr>
        <p:xfrm>
          <a:off x="8139906" y="2846186"/>
          <a:ext cx="225425" cy="246063"/>
        </p:xfrm>
        <a:graphic>
          <a:graphicData uri="http://schemas.openxmlformats.org/presentationml/2006/ole">
            <mc:AlternateContent xmlns:mc="http://schemas.openxmlformats.org/markup-compatibility/2006">
              <mc:Choice xmlns:v="urn:schemas-microsoft-com:vml" Requires="v">
                <p:oleObj spid="_x0000_s10465" name="Equation" r:id="rId9" imgW="139700" imgH="152400" progId="Equation.DSMT4">
                  <p:embed/>
                </p:oleObj>
              </mc:Choice>
              <mc:Fallback>
                <p:oleObj name="Equation" r:id="rId9" imgW="139700" imgH="152400" progId="Equation.DSMT4">
                  <p:embed/>
                  <p:pic>
                    <p:nvPicPr>
                      <p:cNvPr id="33" name="Object 32"/>
                      <p:cNvPicPr/>
                      <p:nvPr/>
                    </p:nvPicPr>
                    <p:blipFill>
                      <a:blip r:embed="rId4"/>
                      <a:stretch>
                        <a:fillRect/>
                      </a:stretch>
                    </p:blipFill>
                    <p:spPr>
                      <a:xfrm>
                        <a:off x="8139906" y="2846186"/>
                        <a:ext cx="225425" cy="246063"/>
                      </a:xfrm>
                      <a:prstGeom prst="rect">
                        <a:avLst/>
                      </a:prstGeom>
                    </p:spPr>
                  </p:pic>
                </p:oleObj>
              </mc:Fallback>
            </mc:AlternateContent>
          </a:graphicData>
        </a:graphic>
      </p:graphicFrame>
      <p:graphicFrame>
        <p:nvGraphicFramePr>
          <p:cNvPr id="35" name="Object 34"/>
          <p:cNvGraphicFramePr>
            <a:graphicFrameLocks noChangeAspect="1"/>
          </p:cNvGraphicFramePr>
          <p:nvPr/>
        </p:nvGraphicFramePr>
        <p:xfrm>
          <a:off x="8139906" y="3403323"/>
          <a:ext cx="204787" cy="287338"/>
        </p:xfrm>
        <a:graphic>
          <a:graphicData uri="http://schemas.openxmlformats.org/presentationml/2006/ole">
            <mc:AlternateContent xmlns:mc="http://schemas.openxmlformats.org/markup-compatibility/2006">
              <mc:Choice xmlns:v="urn:schemas-microsoft-com:vml" Requires="v">
                <p:oleObj spid="_x0000_s10466" name="Equation" r:id="rId10" imgW="127000" imgH="177800" progId="Equation.DSMT4">
                  <p:embed/>
                </p:oleObj>
              </mc:Choice>
              <mc:Fallback>
                <p:oleObj name="Equation" r:id="rId10" imgW="127000" imgH="177800" progId="Equation.DSMT4">
                  <p:embed/>
                  <p:pic>
                    <p:nvPicPr>
                      <p:cNvPr id="35" name="Object 34"/>
                      <p:cNvPicPr/>
                      <p:nvPr/>
                    </p:nvPicPr>
                    <p:blipFill>
                      <a:blip r:embed="rId6"/>
                      <a:stretch>
                        <a:fillRect/>
                      </a:stretch>
                    </p:blipFill>
                    <p:spPr>
                      <a:xfrm>
                        <a:off x="8139906" y="3403323"/>
                        <a:ext cx="204787" cy="287338"/>
                      </a:xfrm>
                      <a:prstGeom prst="rect">
                        <a:avLst/>
                      </a:prstGeom>
                    </p:spPr>
                  </p:pic>
                </p:oleObj>
              </mc:Fallback>
            </mc:AlternateContent>
          </a:graphicData>
        </a:graphic>
      </p:graphicFrame>
      <p:cxnSp>
        <p:nvCxnSpPr>
          <p:cNvPr id="38" name="Straight Connector 37"/>
          <p:cNvCxnSpPr/>
          <p:nvPr/>
        </p:nvCxnSpPr>
        <p:spPr>
          <a:xfrm>
            <a:off x="7918450" y="3743026"/>
            <a:ext cx="714375" cy="0"/>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39" name="Freeform 38"/>
          <p:cNvSpPr/>
          <p:nvPr/>
        </p:nvSpPr>
        <p:spPr>
          <a:xfrm>
            <a:off x="8007350" y="3519167"/>
            <a:ext cx="114300" cy="215900"/>
          </a:xfrm>
          <a:custGeom>
            <a:avLst/>
            <a:gdLst>
              <a:gd name="connsiteX0" fmla="*/ 0 w 114300"/>
              <a:gd name="connsiteY0" fmla="*/ 0 h 215900"/>
              <a:gd name="connsiteX1" fmla="*/ 88900 w 114300"/>
              <a:gd name="connsiteY1" fmla="*/ 101600 h 215900"/>
              <a:gd name="connsiteX2" fmla="*/ 114300 w 114300"/>
              <a:gd name="connsiteY2" fmla="*/ 215900 h 215900"/>
            </a:gdLst>
            <a:ahLst/>
            <a:cxnLst>
              <a:cxn ang="0">
                <a:pos x="connsiteX0" y="connsiteY0"/>
              </a:cxn>
              <a:cxn ang="0">
                <a:pos x="connsiteX1" y="connsiteY1"/>
              </a:cxn>
              <a:cxn ang="0">
                <a:pos x="connsiteX2" y="connsiteY2"/>
              </a:cxn>
            </a:cxnLst>
            <a:rect l="l" t="t" r="r" b="b"/>
            <a:pathLst>
              <a:path w="114300" h="215900">
                <a:moveTo>
                  <a:pt x="0" y="0"/>
                </a:moveTo>
                <a:cubicBezTo>
                  <a:pt x="34925" y="32808"/>
                  <a:pt x="69850" y="65617"/>
                  <a:pt x="88900" y="101600"/>
                </a:cubicBezTo>
                <a:cubicBezTo>
                  <a:pt x="107950" y="137583"/>
                  <a:pt x="114300" y="215900"/>
                  <a:pt x="11430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3" name="Straight Arrow Connector 42"/>
          <p:cNvCxnSpPr/>
          <p:nvPr/>
        </p:nvCxnSpPr>
        <p:spPr>
          <a:xfrm flipV="1">
            <a:off x="7508875" y="3084535"/>
            <a:ext cx="0" cy="606126"/>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4" name="Object 43"/>
          <p:cNvGraphicFramePr>
            <a:graphicFrameLocks noChangeAspect="1"/>
          </p:cNvGraphicFramePr>
          <p:nvPr/>
        </p:nvGraphicFramePr>
        <p:xfrm>
          <a:off x="7146925" y="2974975"/>
          <a:ext cx="265113" cy="246063"/>
        </p:xfrm>
        <a:graphic>
          <a:graphicData uri="http://schemas.openxmlformats.org/presentationml/2006/ole">
            <mc:AlternateContent xmlns:mc="http://schemas.openxmlformats.org/markup-compatibility/2006">
              <mc:Choice xmlns:v="urn:schemas-microsoft-com:vml" Requires="v">
                <p:oleObj spid="_x0000_s10467" name="Equation" r:id="rId11" imgW="165100" imgH="152400" progId="Equation.DSMT4">
                  <p:embed/>
                </p:oleObj>
              </mc:Choice>
              <mc:Fallback>
                <p:oleObj name="Equation" r:id="rId11" imgW="165100" imgH="152400" progId="Equation.DSMT4">
                  <p:embed/>
                  <p:pic>
                    <p:nvPicPr>
                      <p:cNvPr id="44" name="Object 43"/>
                      <p:cNvPicPr/>
                      <p:nvPr/>
                    </p:nvPicPr>
                    <p:blipFill>
                      <a:blip r:embed="rId12"/>
                      <a:stretch>
                        <a:fillRect/>
                      </a:stretch>
                    </p:blipFill>
                    <p:spPr>
                      <a:xfrm>
                        <a:off x="7146925" y="2974975"/>
                        <a:ext cx="265113" cy="246063"/>
                      </a:xfrm>
                      <a:prstGeom prst="rect">
                        <a:avLst/>
                      </a:prstGeom>
                    </p:spPr>
                  </p:pic>
                </p:oleObj>
              </mc:Fallback>
            </mc:AlternateContent>
          </a:graphicData>
        </a:graphic>
      </p:graphicFrame>
      <p:graphicFrame>
        <p:nvGraphicFramePr>
          <p:cNvPr id="45" name="Object 44"/>
          <p:cNvGraphicFramePr>
            <a:graphicFrameLocks noChangeAspect="1"/>
          </p:cNvGraphicFramePr>
          <p:nvPr/>
        </p:nvGraphicFramePr>
        <p:xfrm>
          <a:off x="7065963" y="4857750"/>
          <a:ext cx="387350" cy="266700"/>
        </p:xfrm>
        <a:graphic>
          <a:graphicData uri="http://schemas.openxmlformats.org/presentationml/2006/ole">
            <mc:AlternateContent xmlns:mc="http://schemas.openxmlformats.org/markup-compatibility/2006">
              <mc:Choice xmlns:v="urn:schemas-microsoft-com:vml" Requires="v">
                <p:oleObj spid="_x0000_s10468" name="Equation" r:id="rId13" imgW="241300" imgH="165100" progId="Equation.DSMT4">
                  <p:embed/>
                </p:oleObj>
              </mc:Choice>
              <mc:Fallback>
                <p:oleObj name="Equation" r:id="rId13" imgW="241300" imgH="165100" progId="Equation.DSMT4">
                  <p:embed/>
                  <p:pic>
                    <p:nvPicPr>
                      <p:cNvPr id="45" name="Object 44"/>
                      <p:cNvPicPr/>
                      <p:nvPr/>
                    </p:nvPicPr>
                    <p:blipFill>
                      <a:blip r:embed="rId14"/>
                      <a:stretch>
                        <a:fillRect/>
                      </a:stretch>
                    </p:blipFill>
                    <p:spPr>
                      <a:xfrm>
                        <a:off x="7065963" y="4857750"/>
                        <a:ext cx="387350" cy="266700"/>
                      </a:xfrm>
                      <a:prstGeom prst="rect">
                        <a:avLst/>
                      </a:prstGeom>
                    </p:spPr>
                  </p:pic>
                </p:oleObj>
              </mc:Fallback>
            </mc:AlternateContent>
          </a:graphicData>
        </a:graphic>
      </p:graphicFrame>
      <p:cxnSp>
        <p:nvCxnSpPr>
          <p:cNvPr id="46" name="Straight Arrow Connector 45"/>
          <p:cNvCxnSpPr/>
          <p:nvPr/>
        </p:nvCxnSpPr>
        <p:spPr>
          <a:xfrm flipH="1">
            <a:off x="6527800" y="4056482"/>
            <a:ext cx="567532" cy="0"/>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7" name="Object 46"/>
          <p:cNvGraphicFramePr>
            <a:graphicFrameLocks noChangeAspect="1"/>
          </p:cNvGraphicFramePr>
          <p:nvPr/>
        </p:nvGraphicFramePr>
        <p:xfrm>
          <a:off x="6242050" y="4116388"/>
          <a:ext cx="917575" cy="327025"/>
        </p:xfrm>
        <a:graphic>
          <a:graphicData uri="http://schemas.openxmlformats.org/presentationml/2006/ole">
            <mc:AlternateContent xmlns:mc="http://schemas.openxmlformats.org/markup-compatibility/2006">
              <mc:Choice xmlns:v="urn:schemas-microsoft-com:vml" Requires="v">
                <p:oleObj spid="_x0000_s10469" name="Equation" r:id="rId15" imgW="571500" imgH="203200" progId="Equation.DSMT4">
                  <p:embed/>
                </p:oleObj>
              </mc:Choice>
              <mc:Fallback>
                <p:oleObj name="Equation" r:id="rId15" imgW="571500" imgH="203200" progId="Equation.DSMT4">
                  <p:embed/>
                  <p:pic>
                    <p:nvPicPr>
                      <p:cNvPr id="47" name="Object 46"/>
                      <p:cNvPicPr/>
                      <p:nvPr/>
                    </p:nvPicPr>
                    <p:blipFill>
                      <a:blip r:embed="rId16"/>
                      <a:stretch>
                        <a:fillRect/>
                      </a:stretch>
                    </p:blipFill>
                    <p:spPr>
                      <a:xfrm>
                        <a:off x="6242050" y="4116388"/>
                        <a:ext cx="917575" cy="327025"/>
                      </a:xfrm>
                      <a:prstGeom prst="rect">
                        <a:avLst/>
                      </a:prstGeom>
                    </p:spPr>
                  </p:pic>
                </p:oleObj>
              </mc:Fallback>
            </mc:AlternateContent>
          </a:graphicData>
        </a:graphic>
      </p:graphicFrame>
      <p:cxnSp>
        <p:nvCxnSpPr>
          <p:cNvPr id="48" name="Straight Arrow Connector 47"/>
          <p:cNvCxnSpPr/>
          <p:nvPr/>
        </p:nvCxnSpPr>
        <p:spPr>
          <a:xfrm>
            <a:off x="7521575" y="3843061"/>
            <a:ext cx="0" cy="150363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1" name="Object 40"/>
          <p:cNvGraphicFramePr>
            <a:graphicFrameLocks noChangeAspect="1"/>
          </p:cNvGraphicFramePr>
          <p:nvPr/>
        </p:nvGraphicFramePr>
        <p:xfrm>
          <a:off x="890588" y="3350936"/>
          <a:ext cx="6097587" cy="3194050"/>
        </p:xfrm>
        <a:graphic>
          <a:graphicData uri="http://schemas.openxmlformats.org/presentationml/2006/ole">
            <mc:AlternateContent xmlns:mc="http://schemas.openxmlformats.org/markup-compatibility/2006">
              <mc:Choice xmlns:v="urn:schemas-microsoft-com:vml" Requires="v">
                <p:oleObj spid="_x0000_s10470" name="Equation" r:id="rId17" imgW="3657600" imgH="1905000" progId="Equation.DSMT4">
                  <p:embed/>
                </p:oleObj>
              </mc:Choice>
              <mc:Fallback>
                <p:oleObj name="Equation" r:id="rId17" imgW="3657600" imgH="1905000" progId="Equation.DSMT4">
                  <p:embed/>
                  <p:pic>
                    <p:nvPicPr>
                      <p:cNvPr id="41" name="Object 40"/>
                      <p:cNvPicPr/>
                      <p:nvPr/>
                    </p:nvPicPr>
                    <p:blipFill>
                      <a:blip r:embed="rId18"/>
                      <a:stretch>
                        <a:fillRect/>
                      </a:stretch>
                    </p:blipFill>
                    <p:spPr>
                      <a:xfrm>
                        <a:off x="890588" y="3350936"/>
                        <a:ext cx="6097587" cy="3194050"/>
                      </a:xfrm>
                      <a:prstGeom prst="rect">
                        <a:avLst/>
                      </a:prstGeom>
                    </p:spPr>
                  </p:pic>
                </p:oleObj>
              </mc:Fallback>
            </mc:AlternateContent>
          </a:graphicData>
        </a:graphic>
      </p:graphicFrame>
      <p:sp>
        <p:nvSpPr>
          <p:cNvPr id="49" name="TextBox 48"/>
          <p:cNvSpPr txBox="1"/>
          <p:nvPr/>
        </p:nvSpPr>
        <p:spPr>
          <a:xfrm>
            <a:off x="294641" y="450513"/>
            <a:ext cx="3401059" cy="400110"/>
          </a:xfrm>
          <a:prstGeom prst="rect">
            <a:avLst/>
          </a:prstGeom>
          <a:noFill/>
        </p:spPr>
        <p:txBody>
          <a:bodyPr wrap="square" rtlCol="0">
            <a:spAutoFit/>
          </a:bodyPr>
          <a:lstStyle/>
          <a:p>
            <a:r>
              <a:rPr lang="en-US" sz="2000" dirty="0">
                <a:solidFill>
                  <a:srgbClr val="FF0000"/>
                </a:solidFill>
                <a:latin typeface="Apple Chancery"/>
                <a:cs typeface="Apple Chancery"/>
              </a:rPr>
              <a:t>friction:</a:t>
            </a:r>
            <a:endParaRPr lang="en-US" dirty="0">
              <a:latin typeface="Apple Chancery"/>
              <a:cs typeface="Apple Chancery"/>
            </a:endParaRPr>
          </a:p>
        </p:txBody>
      </p:sp>
      <p:sp>
        <p:nvSpPr>
          <p:cNvPr id="50" name="TextBox 49"/>
          <p:cNvSpPr txBox="1"/>
          <p:nvPr/>
        </p:nvSpPr>
        <p:spPr>
          <a:xfrm>
            <a:off x="490856" y="887456"/>
            <a:ext cx="4279582" cy="1015663"/>
          </a:xfrm>
          <a:prstGeom prst="rect">
            <a:avLst/>
          </a:prstGeom>
          <a:noFill/>
        </p:spPr>
        <p:txBody>
          <a:bodyPr wrap="square" rtlCol="0">
            <a:spAutoFit/>
          </a:bodyPr>
          <a:lstStyle/>
          <a:p>
            <a:r>
              <a:rPr lang="en-US" sz="2000" dirty="0">
                <a:solidFill>
                  <a:srgbClr val="000000"/>
                </a:solidFill>
                <a:latin typeface="Times New Roman"/>
                <a:cs typeface="Times New Roman"/>
              </a:rPr>
              <a:t>To deal with friction, we need the normal force.  Using N.S.L. in the vertical:</a:t>
            </a:r>
            <a:endParaRPr lang="en-US" sz="2400" dirty="0">
              <a:latin typeface="Apple Chancery"/>
              <a:cs typeface="Apple Chancery"/>
            </a:endParaRPr>
          </a:p>
        </p:txBody>
      </p:sp>
      <p:graphicFrame>
        <p:nvGraphicFramePr>
          <p:cNvPr id="51" name="Object 50"/>
          <p:cNvGraphicFramePr>
            <a:graphicFrameLocks noChangeAspect="1"/>
          </p:cNvGraphicFramePr>
          <p:nvPr/>
        </p:nvGraphicFramePr>
        <p:xfrm>
          <a:off x="1644650" y="1968500"/>
          <a:ext cx="2667000" cy="1214438"/>
        </p:xfrm>
        <a:graphic>
          <a:graphicData uri="http://schemas.openxmlformats.org/presentationml/2006/ole">
            <mc:AlternateContent xmlns:mc="http://schemas.openxmlformats.org/markup-compatibility/2006">
              <mc:Choice xmlns:v="urn:schemas-microsoft-com:vml" Requires="v">
                <p:oleObj spid="_x0000_s10471" name="Equation" r:id="rId19" imgW="1600200" imgH="723900" progId="Equation.DSMT4">
                  <p:embed/>
                </p:oleObj>
              </mc:Choice>
              <mc:Fallback>
                <p:oleObj name="Equation" r:id="rId19" imgW="1600200" imgH="723900" progId="Equation.DSMT4">
                  <p:embed/>
                  <p:pic>
                    <p:nvPicPr>
                      <p:cNvPr id="51" name="Object 50"/>
                      <p:cNvPicPr/>
                      <p:nvPr/>
                    </p:nvPicPr>
                    <p:blipFill>
                      <a:blip r:embed="rId20"/>
                      <a:stretch>
                        <a:fillRect/>
                      </a:stretch>
                    </p:blipFill>
                    <p:spPr>
                      <a:xfrm>
                        <a:off x="1644650" y="1968500"/>
                        <a:ext cx="2667000" cy="1214438"/>
                      </a:xfrm>
                      <a:prstGeom prst="rect">
                        <a:avLst/>
                      </a:prstGeom>
                    </p:spPr>
                  </p:pic>
                </p:oleObj>
              </mc:Fallback>
            </mc:AlternateContent>
          </a:graphicData>
        </a:graphic>
      </p:graphicFrame>
      <p:sp>
        <p:nvSpPr>
          <p:cNvPr id="52" name="TextBox 51"/>
          <p:cNvSpPr txBox="1"/>
          <p:nvPr/>
        </p:nvSpPr>
        <p:spPr>
          <a:xfrm>
            <a:off x="232729" y="3325536"/>
            <a:ext cx="503871" cy="400110"/>
          </a:xfrm>
          <a:prstGeom prst="rect">
            <a:avLst/>
          </a:prstGeom>
          <a:noFill/>
        </p:spPr>
        <p:txBody>
          <a:bodyPr wrap="square" rtlCol="0">
            <a:spAutoFit/>
          </a:bodyPr>
          <a:lstStyle/>
          <a:p>
            <a:r>
              <a:rPr lang="en-US" sz="2000" dirty="0">
                <a:solidFill>
                  <a:srgbClr val="000000"/>
                </a:solidFill>
                <a:latin typeface="Times New Roman"/>
                <a:cs typeface="Times New Roman"/>
              </a:rPr>
              <a:t>So</a:t>
            </a:r>
            <a:endParaRPr lang="en-US" sz="2400" dirty="0">
              <a:latin typeface="Apple Chancery"/>
              <a:cs typeface="Apple Chancery"/>
            </a:endParaRPr>
          </a:p>
        </p:txBody>
      </p:sp>
      <p:cxnSp>
        <p:nvCxnSpPr>
          <p:cNvPr id="3" name="Straight Connector 2"/>
          <p:cNvCxnSpPr/>
          <p:nvPr/>
        </p:nvCxnSpPr>
        <p:spPr>
          <a:xfrm flipV="1">
            <a:off x="3810000" y="2400300"/>
            <a:ext cx="501650" cy="445886"/>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40" name="Object 39"/>
          <p:cNvGraphicFramePr>
            <a:graphicFrameLocks noChangeAspect="1"/>
          </p:cNvGraphicFramePr>
          <p:nvPr/>
        </p:nvGraphicFramePr>
        <p:xfrm>
          <a:off x="4311650" y="2228849"/>
          <a:ext cx="165237" cy="200025"/>
        </p:xfrm>
        <a:graphic>
          <a:graphicData uri="http://schemas.openxmlformats.org/presentationml/2006/ole">
            <mc:AlternateContent xmlns:mc="http://schemas.openxmlformats.org/markup-compatibility/2006">
              <mc:Choice xmlns:v="urn:schemas-microsoft-com:vml" Requires="v">
                <p:oleObj spid="_x0000_s10472" name="Equation" r:id="rId21" imgW="127000" imgH="152400" progId="Equation.DSMT4">
                  <p:embed/>
                </p:oleObj>
              </mc:Choice>
              <mc:Fallback>
                <p:oleObj name="Equation" r:id="rId21" imgW="127000" imgH="152400" progId="Equation.DSMT4">
                  <p:embed/>
                  <p:pic>
                    <p:nvPicPr>
                      <p:cNvPr id="40" name="Object 39"/>
                      <p:cNvPicPr/>
                      <p:nvPr/>
                    </p:nvPicPr>
                    <p:blipFill>
                      <a:blip r:embed="rId22"/>
                      <a:stretch>
                        <a:fillRect/>
                      </a:stretch>
                    </p:blipFill>
                    <p:spPr>
                      <a:xfrm>
                        <a:off x="4311650" y="2228849"/>
                        <a:ext cx="165237" cy="200025"/>
                      </a:xfrm>
                      <a:prstGeom prst="rect">
                        <a:avLst/>
                      </a:prstGeom>
                    </p:spPr>
                  </p:pic>
                </p:oleObj>
              </mc:Fallback>
            </mc:AlternateContent>
          </a:graphicData>
        </a:graphic>
      </p:graphicFrame>
      <p:graphicFrame>
        <p:nvGraphicFramePr>
          <p:cNvPr id="42" name="Object 41"/>
          <p:cNvGraphicFramePr>
            <a:graphicFrameLocks noChangeAspect="1"/>
          </p:cNvGraphicFramePr>
          <p:nvPr/>
        </p:nvGraphicFramePr>
        <p:xfrm>
          <a:off x="7013575" y="1714500"/>
          <a:ext cx="204788" cy="306388"/>
        </p:xfrm>
        <a:graphic>
          <a:graphicData uri="http://schemas.openxmlformats.org/presentationml/2006/ole">
            <mc:AlternateContent xmlns:mc="http://schemas.openxmlformats.org/markup-compatibility/2006">
              <mc:Choice xmlns:v="urn:schemas-microsoft-com:vml" Requires="v">
                <p:oleObj spid="_x0000_s10473" name="Equation" r:id="rId23" imgW="127000" imgH="190500" progId="Equation.DSMT4">
                  <p:embed/>
                </p:oleObj>
              </mc:Choice>
              <mc:Fallback>
                <p:oleObj name="Equation" r:id="rId23" imgW="127000" imgH="190500" progId="Equation.DSMT4">
                  <p:embed/>
                  <p:pic>
                    <p:nvPicPr>
                      <p:cNvPr id="42" name="Object 41"/>
                      <p:cNvPicPr/>
                      <p:nvPr/>
                    </p:nvPicPr>
                    <p:blipFill>
                      <a:blip r:embed="rId24"/>
                      <a:stretch>
                        <a:fillRect/>
                      </a:stretch>
                    </p:blipFill>
                    <p:spPr>
                      <a:xfrm>
                        <a:off x="7013575" y="1714500"/>
                        <a:ext cx="204788" cy="306388"/>
                      </a:xfrm>
                      <a:prstGeom prst="rect">
                        <a:avLst/>
                      </a:prstGeom>
                    </p:spPr>
                  </p:pic>
                </p:oleObj>
              </mc:Fallback>
            </mc:AlternateContent>
          </a:graphicData>
        </a:graphic>
      </p:graphicFrame>
      <p:cxnSp>
        <p:nvCxnSpPr>
          <p:cNvPr id="34" name="Straight Connector 33"/>
          <p:cNvCxnSpPr/>
          <p:nvPr/>
        </p:nvCxnSpPr>
        <p:spPr>
          <a:xfrm flipV="1">
            <a:off x="3695700" y="4772024"/>
            <a:ext cx="501650" cy="445886"/>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graphicFrame>
        <p:nvGraphicFramePr>
          <p:cNvPr id="53" name="Object 52"/>
          <p:cNvGraphicFramePr>
            <a:graphicFrameLocks noChangeAspect="1"/>
          </p:cNvGraphicFramePr>
          <p:nvPr/>
        </p:nvGraphicFramePr>
        <p:xfrm>
          <a:off x="4156075" y="4572000"/>
          <a:ext cx="247650" cy="200025"/>
        </p:xfrm>
        <a:graphic>
          <a:graphicData uri="http://schemas.openxmlformats.org/presentationml/2006/ole">
            <mc:AlternateContent xmlns:mc="http://schemas.openxmlformats.org/markup-compatibility/2006">
              <mc:Choice xmlns:v="urn:schemas-microsoft-com:vml" Requires="v">
                <p:oleObj spid="_x0000_s10474" name="Equation" r:id="rId25" imgW="190500" imgH="152400" progId="Equation.DSMT4">
                  <p:embed/>
                </p:oleObj>
              </mc:Choice>
              <mc:Fallback>
                <p:oleObj name="Equation" r:id="rId25" imgW="190500" imgH="152400" progId="Equation.DSMT4">
                  <p:embed/>
                  <p:pic>
                    <p:nvPicPr>
                      <p:cNvPr id="53" name="Object 52"/>
                      <p:cNvPicPr/>
                      <p:nvPr/>
                    </p:nvPicPr>
                    <p:blipFill>
                      <a:blip r:embed="rId26"/>
                      <a:stretch>
                        <a:fillRect/>
                      </a:stretch>
                    </p:blipFill>
                    <p:spPr>
                      <a:xfrm>
                        <a:off x="4156075" y="4572000"/>
                        <a:ext cx="247650" cy="200025"/>
                      </a:xfrm>
                      <a:prstGeom prst="rect">
                        <a:avLst/>
                      </a:prstGeom>
                    </p:spPr>
                  </p:pic>
                </p:oleObj>
              </mc:Fallback>
            </mc:AlternateContent>
          </a:graphicData>
        </a:graphic>
      </p:graphicFrame>
    </p:spTree>
    <p:extLst>
      <p:ext uri="{BB962C8B-B14F-4D97-AF65-F5344CB8AC3E}">
        <p14:creationId xmlns:p14="http://schemas.microsoft.com/office/powerpoint/2010/main" val="208186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dissolve">
                                      <p:cBhvr>
                                        <p:cTn id="23" dur="500"/>
                                        <p:tgtEl>
                                          <p:spTgt spid="41"/>
                                        </p:tgtEl>
                                      </p:cBhvr>
                                    </p:animEffect>
                                  </p:childTnLst>
                                </p:cTn>
                              </p:par>
                              <p:par>
                                <p:cTn id="24" presetID="9" presetClass="entr" presetSubtype="0" fill="hold" nodeType="with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dissolve">
                                      <p:cBhvr>
                                        <p:cTn id="26" dur="500"/>
                                        <p:tgtEl>
                                          <p:spTgt spid="53"/>
                                        </p:tgtEl>
                                      </p:cBhvr>
                                    </p:animEffect>
                                  </p:childTnLst>
                                </p:cTn>
                              </p:par>
                              <p:par>
                                <p:cTn id="27" presetID="9"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dissolve">
                                      <p:cBhvr>
                                        <p:cTn id="2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14.)</a:t>
            </a:r>
          </a:p>
        </p:txBody>
      </p:sp>
      <p:sp>
        <p:nvSpPr>
          <p:cNvPr id="30" name="Rectangle 29"/>
          <p:cNvSpPr/>
          <p:nvPr/>
        </p:nvSpPr>
        <p:spPr>
          <a:xfrm>
            <a:off x="5099050" y="1540615"/>
            <a:ext cx="4267200" cy="127000"/>
          </a:xfrm>
          <a:prstGeom prst="rect">
            <a:avLst/>
          </a:prstGeom>
          <a:solidFill>
            <a:schemeClr val="accent6"/>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5568950" y="970778"/>
            <a:ext cx="635000" cy="569837"/>
          </a:xfrm>
          <a:prstGeom prst="rect">
            <a:avLst/>
          </a:prstGeom>
          <a:solidFill>
            <a:srgbClr val="00C2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V="1">
            <a:off x="6210300" y="241300"/>
            <a:ext cx="803275" cy="98585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7" name="Object 36"/>
          <p:cNvGraphicFramePr>
            <a:graphicFrameLocks noChangeAspect="1"/>
          </p:cNvGraphicFramePr>
          <p:nvPr/>
        </p:nvGraphicFramePr>
        <p:xfrm>
          <a:off x="6520656" y="330319"/>
          <a:ext cx="225425" cy="246063"/>
        </p:xfrm>
        <a:graphic>
          <a:graphicData uri="http://schemas.openxmlformats.org/presentationml/2006/ole">
            <mc:AlternateContent xmlns:mc="http://schemas.openxmlformats.org/markup-compatibility/2006">
              <mc:Choice xmlns:v="urn:schemas-microsoft-com:vml" Requires="v">
                <p:oleObj spid="_x0000_s11435" name="Equation" r:id="rId3" imgW="139700" imgH="152400" progId="Equation.DSMT4">
                  <p:embed/>
                </p:oleObj>
              </mc:Choice>
              <mc:Fallback>
                <p:oleObj name="Equation" r:id="rId3" imgW="139700" imgH="152400" progId="Equation.DSMT4">
                  <p:embed/>
                  <p:pic>
                    <p:nvPicPr>
                      <p:cNvPr id="37" name="Object 36"/>
                      <p:cNvPicPr/>
                      <p:nvPr/>
                    </p:nvPicPr>
                    <p:blipFill>
                      <a:blip r:embed="rId4"/>
                      <a:stretch>
                        <a:fillRect/>
                      </a:stretch>
                    </p:blipFill>
                    <p:spPr>
                      <a:xfrm>
                        <a:off x="6520656" y="330319"/>
                        <a:ext cx="225425" cy="246063"/>
                      </a:xfrm>
                      <a:prstGeom prst="rect">
                        <a:avLst/>
                      </a:prstGeom>
                    </p:spPr>
                  </p:pic>
                </p:oleObj>
              </mc:Fallback>
            </mc:AlternateContent>
          </a:graphicData>
        </a:graphic>
      </p:graphicFrame>
      <p:cxnSp>
        <p:nvCxnSpPr>
          <p:cNvPr id="5" name="Straight Arrow Connector 4"/>
          <p:cNvCxnSpPr/>
          <p:nvPr/>
        </p:nvCxnSpPr>
        <p:spPr>
          <a:xfrm>
            <a:off x="5861050" y="1892360"/>
            <a:ext cx="2752725" cy="0"/>
          </a:xfrm>
          <a:prstGeom prst="straightConnector1">
            <a:avLst/>
          </a:prstGeom>
          <a:ln w="190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6848475" y="1828860"/>
            <a:ext cx="584200" cy="139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7" name="Object 26"/>
          <p:cNvGraphicFramePr>
            <a:graphicFrameLocks noChangeAspect="1"/>
          </p:cNvGraphicFramePr>
          <p:nvPr/>
        </p:nvGraphicFramePr>
        <p:xfrm>
          <a:off x="6520656" y="887456"/>
          <a:ext cx="204787" cy="287338"/>
        </p:xfrm>
        <a:graphic>
          <a:graphicData uri="http://schemas.openxmlformats.org/presentationml/2006/ole">
            <mc:AlternateContent xmlns:mc="http://schemas.openxmlformats.org/markup-compatibility/2006">
              <mc:Choice xmlns:v="urn:schemas-microsoft-com:vml" Requires="v">
                <p:oleObj spid="_x0000_s11436" name="Equation" r:id="rId5" imgW="127000" imgH="177800" progId="Equation.DSMT4">
                  <p:embed/>
                </p:oleObj>
              </mc:Choice>
              <mc:Fallback>
                <p:oleObj name="Equation" r:id="rId5" imgW="127000" imgH="177800" progId="Equation.DSMT4">
                  <p:embed/>
                  <p:pic>
                    <p:nvPicPr>
                      <p:cNvPr id="27" name="Object 26"/>
                      <p:cNvPicPr/>
                      <p:nvPr/>
                    </p:nvPicPr>
                    <p:blipFill>
                      <a:blip r:embed="rId6"/>
                      <a:stretch>
                        <a:fillRect/>
                      </a:stretch>
                    </p:blipFill>
                    <p:spPr>
                      <a:xfrm>
                        <a:off x="6520656" y="887456"/>
                        <a:ext cx="204787" cy="287338"/>
                      </a:xfrm>
                      <a:prstGeom prst="rect">
                        <a:avLst/>
                      </a:prstGeom>
                    </p:spPr>
                  </p:pic>
                </p:oleObj>
              </mc:Fallback>
            </mc:AlternateContent>
          </a:graphicData>
        </a:graphic>
      </p:graphicFrame>
      <p:cxnSp>
        <p:nvCxnSpPr>
          <p:cNvPr id="4" name="Straight Connector 3"/>
          <p:cNvCxnSpPr/>
          <p:nvPr/>
        </p:nvCxnSpPr>
        <p:spPr>
          <a:xfrm>
            <a:off x="6299200" y="1227159"/>
            <a:ext cx="714375" cy="0"/>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388100" y="1003300"/>
            <a:ext cx="114300" cy="215900"/>
          </a:xfrm>
          <a:custGeom>
            <a:avLst/>
            <a:gdLst>
              <a:gd name="connsiteX0" fmla="*/ 0 w 114300"/>
              <a:gd name="connsiteY0" fmla="*/ 0 h 215900"/>
              <a:gd name="connsiteX1" fmla="*/ 88900 w 114300"/>
              <a:gd name="connsiteY1" fmla="*/ 101600 h 215900"/>
              <a:gd name="connsiteX2" fmla="*/ 114300 w 114300"/>
              <a:gd name="connsiteY2" fmla="*/ 215900 h 215900"/>
            </a:gdLst>
            <a:ahLst/>
            <a:cxnLst>
              <a:cxn ang="0">
                <a:pos x="connsiteX0" y="connsiteY0"/>
              </a:cxn>
              <a:cxn ang="0">
                <a:pos x="connsiteX1" y="connsiteY1"/>
              </a:cxn>
              <a:cxn ang="0">
                <a:pos x="connsiteX2" y="connsiteY2"/>
              </a:cxn>
            </a:cxnLst>
            <a:rect l="l" t="t" r="r" b="b"/>
            <a:pathLst>
              <a:path w="114300" h="215900">
                <a:moveTo>
                  <a:pt x="0" y="0"/>
                </a:moveTo>
                <a:cubicBezTo>
                  <a:pt x="34925" y="32808"/>
                  <a:pt x="69850" y="65617"/>
                  <a:pt x="88900" y="101600"/>
                </a:cubicBezTo>
                <a:cubicBezTo>
                  <a:pt x="107950" y="137583"/>
                  <a:pt x="114300" y="215900"/>
                  <a:pt x="11430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28" name="Object 27"/>
          <p:cNvGraphicFramePr>
            <a:graphicFrameLocks noChangeAspect="1"/>
          </p:cNvGraphicFramePr>
          <p:nvPr/>
        </p:nvGraphicFramePr>
        <p:xfrm>
          <a:off x="7954963" y="1171575"/>
          <a:ext cx="306387" cy="328613"/>
        </p:xfrm>
        <a:graphic>
          <a:graphicData uri="http://schemas.openxmlformats.org/presentationml/2006/ole">
            <mc:AlternateContent xmlns:mc="http://schemas.openxmlformats.org/markup-compatibility/2006">
              <mc:Choice xmlns:v="urn:schemas-microsoft-com:vml" Requires="v">
                <p:oleObj spid="_x0000_s11437" name="Equation" r:id="rId7" imgW="190500" imgH="203200" progId="Equation.DSMT4">
                  <p:embed/>
                </p:oleObj>
              </mc:Choice>
              <mc:Fallback>
                <p:oleObj name="Equation" r:id="rId7" imgW="190500" imgH="203200" progId="Equation.DSMT4">
                  <p:embed/>
                  <p:pic>
                    <p:nvPicPr>
                      <p:cNvPr id="28" name="Object 27"/>
                      <p:cNvPicPr/>
                      <p:nvPr/>
                    </p:nvPicPr>
                    <p:blipFill>
                      <a:blip r:embed="rId8"/>
                      <a:stretch>
                        <a:fillRect/>
                      </a:stretch>
                    </p:blipFill>
                    <p:spPr>
                      <a:xfrm>
                        <a:off x="7954963" y="1171575"/>
                        <a:ext cx="306387" cy="328613"/>
                      </a:xfrm>
                      <a:prstGeom prst="rect">
                        <a:avLst/>
                      </a:prstGeom>
                    </p:spPr>
                  </p:pic>
                </p:oleObj>
              </mc:Fallback>
            </mc:AlternateContent>
          </a:graphicData>
        </a:graphic>
      </p:graphicFrame>
      <p:sp>
        <p:nvSpPr>
          <p:cNvPr id="29" name="Rectangle 28"/>
          <p:cNvSpPr/>
          <p:nvPr/>
        </p:nvSpPr>
        <p:spPr>
          <a:xfrm>
            <a:off x="7188200" y="3778745"/>
            <a:ext cx="635000" cy="569837"/>
          </a:xfrm>
          <a:prstGeom prst="rect">
            <a:avLst/>
          </a:prstGeom>
          <a:solidFill>
            <a:srgbClr val="00C2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flipV="1">
            <a:off x="7829550" y="3049267"/>
            <a:ext cx="803275" cy="98585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3" name="Object 32"/>
          <p:cNvGraphicFramePr>
            <a:graphicFrameLocks noChangeAspect="1"/>
          </p:cNvGraphicFramePr>
          <p:nvPr/>
        </p:nvGraphicFramePr>
        <p:xfrm>
          <a:off x="8139906" y="3138286"/>
          <a:ext cx="225425" cy="246063"/>
        </p:xfrm>
        <a:graphic>
          <a:graphicData uri="http://schemas.openxmlformats.org/presentationml/2006/ole">
            <mc:AlternateContent xmlns:mc="http://schemas.openxmlformats.org/markup-compatibility/2006">
              <mc:Choice xmlns:v="urn:schemas-microsoft-com:vml" Requires="v">
                <p:oleObj spid="_x0000_s11438" name="Equation" r:id="rId9" imgW="139700" imgH="152400" progId="Equation.DSMT4">
                  <p:embed/>
                </p:oleObj>
              </mc:Choice>
              <mc:Fallback>
                <p:oleObj name="Equation" r:id="rId9" imgW="139700" imgH="152400" progId="Equation.DSMT4">
                  <p:embed/>
                  <p:pic>
                    <p:nvPicPr>
                      <p:cNvPr id="33" name="Object 32"/>
                      <p:cNvPicPr/>
                      <p:nvPr/>
                    </p:nvPicPr>
                    <p:blipFill>
                      <a:blip r:embed="rId4"/>
                      <a:stretch>
                        <a:fillRect/>
                      </a:stretch>
                    </p:blipFill>
                    <p:spPr>
                      <a:xfrm>
                        <a:off x="8139906" y="3138286"/>
                        <a:ext cx="225425" cy="246063"/>
                      </a:xfrm>
                      <a:prstGeom prst="rect">
                        <a:avLst/>
                      </a:prstGeom>
                    </p:spPr>
                  </p:pic>
                </p:oleObj>
              </mc:Fallback>
            </mc:AlternateContent>
          </a:graphicData>
        </a:graphic>
      </p:graphicFrame>
      <p:graphicFrame>
        <p:nvGraphicFramePr>
          <p:cNvPr id="35" name="Object 34"/>
          <p:cNvGraphicFramePr>
            <a:graphicFrameLocks noChangeAspect="1"/>
          </p:cNvGraphicFramePr>
          <p:nvPr/>
        </p:nvGraphicFramePr>
        <p:xfrm>
          <a:off x="8139906" y="3695423"/>
          <a:ext cx="204787" cy="287338"/>
        </p:xfrm>
        <a:graphic>
          <a:graphicData uri="http://schemas.openxmlformats.org/presentationml/2006/ole">
            <mc:AlternateContent xmlns:mc="http://schemas.openxmlformats.org/markup-compatibility/2006">
              <mc:Choice xmlns:v="urn:schemas-microsoft-com:vml" Requires="v">
                <p:oleObj spid="_x0000_s11439" name="Equation" r:id="rId10" imgW="127000" imgH="177800" progId="Equation.DSMT4">
                  <p:embed/>
                </p:oleObj>
              </mc:Choice>
              <mc:Fallback>
                <p:oleObj name="Equation" r:id="rId10" imgW="127000" imgH="177800" progId="Equation.DSMT4">
                  <p:embed/>
                  <p:pic>
                    <p:nvPicPr>
                      <p:cNvPr id="35" name="Object 34"/>
                      <p:cNvPicPr/>
                      <p:nvPr/>
                    </p:nvPicPr>
                    <p:blipFill>
                      <a:blip r:embed="rId6"/>
                      <a:stretch>
                        <a:fillRect/>
                      </a:stretch>
                    </p:blipFill>
                    <p:spPr>
                      <a:xfrm>
                        <a:off x="8139906" y="3695423"/>
                        <a:ext cx="204787" cy="287338"/>
                      </a:xfrm>
                      <a:prstGeom prst="rect">
                        <a:avLst/>
                      </a:prstGeom>
                    </p:spPr>
                  </p:pic>
                </p:oleObj>
              </mc:Fallback>
            </mc:AlternateContent>
          </a:graphicData>
        </a:graphic>
      </p:graphicFrame>
      <p:cxnSp>
        <p:nvCxnSpPr>
          <p:cNvPr id="38" name="Straight Connector 37"/>
          <p:cNvCxnSpPr/>
          <p:nvPr/>
        </p:nvCxnSpPr>
        <p:spPr>
          <a:xfrm>
            <a:off x="7918450" y="4035126"/>
            <a:ext cx="714375" cy="0"/>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39" name="Freeform 38"/>
          <p:cNvSpPr/>
          <p:nvPr/>
        </p:nvSpPr>
        <p:spPr>
          <a:xfrm>
            <a:off x="8007350" y="3811267"/>
            <a:ext cx="114300" cy="215900"/>
          </a:xfrm>
          <a:custGeom>
            <a:avLst/>
            <a:gdLst>
              <a:gd name="connsiteX0" fmla="*/ 0 w 114300"/>
              <a:gd name="connsiteY0" fmla="*/ 0 h 215900"/>
              <a:gd name="connsiteX1" fmla="*/ 88900 w 114300"/>
              <a:gd name="connsiteY1" fmla="*/ 101600 h 215900"/>
              <a:gd name="connsiteX2" fmla="*/ 114300 w 114300"/>
              <a:gd name="connsiteY2" fmla="*/ 215900 h 215900"/>
            </a:gdLst>
            <a:ahLst/>
            <a:cxnLst>
              <a:cxn ang="0">
                <a:pos x="connsiteX0" y="connsiteY0"/>
              </a:cxn>
              <a:cxn ang="0">
                <a:pos x="connsiteX1" y="connsiteY1"/>
              </a:cxn>
              <a:cxn ang="0">
                <a:pos x="connsiteX2" y="connsiteY2"/>
              </a:cxn>
            </a:cxnLst>
            <a:rect l="l" t="t" r="r" b="b"/>
            <a:pathLst>
              <a:path w="114300" h="215900">
                <a:moveTo>
                  <a:pt x="0" y="0"/>
                </a:moveTo>
                <a:cubicBezTo>
                  <a:pt x="34925" y="32808"/>
                  <a:pt x="69850" y="65617"/>
                  <a:pt x="88900" y="101600"/>
                </a:cubicBezTo>
                <a:cubicBezTo>
                  <a:pt x="107950" y="137583"/>
                  <a:pt x="114300" y="215900"/>
                  <a:pt x="11430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3" name="Straight Arrow Connector 42"/>
          <p:cNvCxnSpPr/>
          <p:nvPr/>
        </p:nvCxnSpPr>
        <p:spPr>
          <a:xfrm flipV="1">
            <a:off x="7508875" y="3376635"/>
            <a:ext cx="0" cy="606126"/>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4" name="Object 43"/>
          <p:cNvGraphicFramePr>
            <a:graphicFrameLocks noChangeAspect="1"/>
          </p:cNvGraphicFramePr>
          <p:nvPr/>
        </p:nvGraphicFramePr>
        <p:xfrm>
          <a:off x="7146925" y="3267075"/>
          <a:ext cx="265113" cy="246063"/>
        </p:xfrm>
        <a:graphic>
          <a:graphicData uri="http://schemas.openxmlformats.org/presentationml/2006/ole">
            <mc:AlternateContent xmlns:mc="http://schemas.openxmlformats.org/markup-compatibility/2006">
              <mc:Choice xmlns:v="urn:schemas-microsoft-com:vml" Requires="v">
                <p:oleObj spid="_x0000_s11440" name="Equation" r:id="rId11" imgW="165100" imgH="152400" progId="Equation.DSMT4">
                  <p:embed/>
                </p:oleObj>
              </mc:Choice>
              <mc:Fallback>
                <p:oleObj name="Equation" r:id="rId11" imgW="165100" imgH="152400" progId="Equation.DSMT4">
                  <p:embed/>
                  <p:pic>
                    <p:nvPicPr>
                      <p:cNvPr id="44" name="Object 43"/>
                      <p:cNvPicPr/>
                      <p:nvPr/>
                    </p:nvPicPr>
                    <p:blipFill>
                      <a:blip r:embed="rId12"/>
                      <a:stretch>
                        <a:fillRect/>
                      </a:stretch>
                    </p:blipFill>
                    <p:spPr>
                      <a:xfrm>
                        <a:off x="7146925" y="3267075"/>
                        <a:ext cx="265113" cy="246063"/>
                      </a:xfrm>
                      <a:prstGeom prst="rect">
                        <a:avLst/>
                      </a:prstGeom>
                    </p:spPr>
                  </p:pic>
                </p:oleObj>
              </mc:Fallback>
            </mc:AlternateContent>
          </a:graphicData>
        </a:graphic>
      </p:graphicFrame>
      <p:graphicFrame>
        <p:nvGraphicFramePr>
          <p:cNvPr id="45" name="Object 44"/>
          <p:cNvGraphicFramePr>
            <a:graphicFrameLocks noChangeAspect="1"/>
          </p:cNvGraphicFramePr>
          <p:nvPr/>
        </p:nvGraphicFramePr>
        <p:xfrm>
          <a:off x="7065963" y="5149850"/>
          <a:ext cx="387350" cy="266700"/>
        </p:xfrm>
        <a:graphic>
          <a:graphicData uri="http://schemas.openxmlformats.org/presentationml/2006/ole">
            <mc:AlternateContent xmlns:mc="http://schemas.openxmlformats.org/markup-compatibility/2006">
              <mc:Choice xmlns:v="urn:schemas-microsoft-com:vml" Requires="v">
                <p:oleObj spid="_x0000_s11441" name="Equation" r:id="rId13" imgW="241300" imgH="165100" progId="Equation.DSMT4">
                  <p:embed/>
                </p:oleObj>
              </mc:Choice>
              <mc:Fallback>
                <p:oleObj name="Equation" r:id="rId13" imgW="241300" imgH="165100" progId="Equation.DSMT4">
                  <p:embed/>
                  <p:pic>
                    <p:nvPicPr>
                      <p:cNvPr id="45" name="Object 44"/>
                      <p:cNvPicPr/>
                      <p:nvPr/>
                    </p:nvPicPr>
                    <p:blipFill>
                      <a:blip r:embed="rId14"/>
                      <a:stretch>
                        <a:fillRect/>
                      </a:stretch>
                    </p:blipFill>
                    <p:spPr>
                      <a:xfrm>
                        <a:off x="7065963" y="5149850"/>
                        <a:ext cx="387350" cy="266700"/>
                      </a:xfrm>
                      <a:prstGeom prst="rect">
                        <a:avLst/>
                      </a:prstGeom>
                    </p:spPr>
                  </p:pic>
                </p:oleObj>
              </mc:Fallback>
            </mc:AlternateContent>
          </a:graphicData>
        </a:graphic>
      </p:graphicFrame>
      <p:cxnSp>
        <p:nvCxnSpPr>
          <p:cNvPr id="46" name="Straight Arrow Connector 45"/>
          <p:cNvCxnSpPr/>
          <p:nvPr/>
        </p:nvCxnSpPr>
        <p:spPr>
          <a:xfrm flipH="1">
            <a:off x="6527800" y="4348582"/>
            <a:ext cx="567532" cy="0"/>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7" name="Object 46"/>
          <p:cNvGraphicFramePr>
            <a:graphicFrameLocks noChangeAspect="1"/>
          </p:cNvGraphicFramePr>
          <p:nvPr/>
        </p:nvGraphicFramePr>
        <p:xfrm>
          <a:off x="6242050" y="4408488"/>
          <a:ext cx="917575" cy="327025"/>
        </p:xfrm>
        <a:graphic>
          <a:graphicData uri="http://schemas.openxmlformats.org/presentationml/2006/ole">
            <mc:AlternateContent xmlns:mc="http://schemas.openxmlformats.org/markup-compatibility/2006">
              <mc:Choice xmlns:v="urn:schemas-microsoft-com:vml" Requires="v">
                <p:oleObj spid="_x0000_s11442" name="Equation" r:id="rId15" imgW="571500" imgH="203200" progId="Equation.DSMT4">
                  <p:embed/>
                </p:oleObj>
              </mc:Choice>
              <mc:Fallback>
                <p:oleObj name="Equation" r:id="rId15" imgW="571500" imgH="203200" progId="Equation.DSMT4">
                  <p:embed/>
                  <p:pic>
                    <p:nvPicPr>
                      <p:cNvPr id="47" name="Object 46"/>
                      <p:cNvPicPr/>
                      <p:nvPr/>
                    </p:nvPicPr>
                    <p:blipFill>
                      <a:blip r:embed="rId16"/>
                      <a:stretch>
                        <a:fillRect/>
                      </a:stretch>
                    </p:blipFill>
                    <p:spPr>
                      <a:xfrm>
                        <a:off x="6242050" y="4408488"/>
                        <a:ext cx="917575" cy="327025"/>
                      </a:xfrm>
                      <a:prstGeom prst="rect">
                        <a:avLst/>
                      </a:prstGeom>
                    </p:spPr>
                  </p:pic>
                </p:oleObj>
              </mc:Fallback>
            </mc:AlternateContent>
          </a:graphicData>
        </a:graphic>
      </p:graphicFrame>
      <p:cxnSp>
        <p:nvCxnSpPr>
          <p:cNvPr id="48" name="Straight Arrow Connector 47"/>
          <p:cNvCxnSpPr/>
          <p:nvPr/>
        </p:nvCxnSpPr>
        <p:spPr>
          <a:xfrm>
            <a:off x="7521575" y="4135161"/>
            <a:ext cx="0" cy="150363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1" name="Object 40"/>
          <p:cNvGraphicFramePr>
            <a:graphicFrameLocks noChangeAspect="1"/>
          </p:cNvGraphicFramePr>
          <p:nvPr/>
        </p:nvGraphicFramePr>
        <p:xfrm>
          <a:off x="1417003" y="3811267"/>
          <a:ext cx="3006725" cy="2235200"/>
        </p:xfrm>
        <a:graphic>
          <a:graphicData uri="http://schemas.openxmlformats.org/presentationml/2006/ole">
            <mc:AlternateContent xmlns:mc="http://schemas.openxmlformats.org/markup-compatibility/2006">
              <mc:Choice xmlns:v="urn:schemas-microsoft-com:vml" Requires="v">
                <p:oleObj spid="_x0000_s11443" name="Equation" r:id="rId17" imgW="1803400" imgH="1333500" progId="Equation.DSMT4">
                  <p:embed/>
                </p:oleObj>
              </mc:Choice>
              <mc:Fallback>
                <p:oleObj name="Equation" r:id="rId17" imgW="1803400" imgH="1333500" progId="Equation.DSMT4">
                  <p:embed/>
                  <p:pic>
                    <p:nvPicPr>
                      <p:cNvPr id="41" name="Object 40"/>
                      <p:cNvPicPr/>
                      <p:nvPr/>
                    </p:nvPicPr>
                    <p:blipFill>
                      <a:blip r:embed="rId18"/>
                      <a:stretch>
                        <a:fillRect/>
                      </a:stretch>
                    </p:blipFill>
                    <p:spPr>
                      <a:xfrm>
                        <a:off x="1417003" y="3811267"/>
                        <a:ext cx="3006725" cy="2235200"/>
                      </a:xfrm>
                      <a:prstGeom prst="rect">
                        <a:avLst/>
                      </a:prstGeom>
                    </p:spPr>
                  </p:pic>
                </p:oleObj>
              </mc:Fallback>
            </mc:AlternateContent>
          </a:graphicData>
        </a:graphic>
      </p:graphicFrame>
      <p:sp>
        <p:nvSpPr>
          <p:cNvPr id="49" name="TextBox 48"/>
          <p:cNvSpPr txBox="1"/>
          <p:nvPr/>
        </p:nvSpPr>
        <p:spPr>
          <a:xfrm>
            <a:off x="294641" y="653713"/>
            <a:ext cx="4302759" cy="1754327"/>
          </a:xfrm>
          <a:prstGeom prst="rect">
            <a:avLst/>
          </a:prstGeom>
          <a:noFill/>
        </p:spPr>
        <p:txBody>
          <a:bodyPr wrap="square" rtlCol="0">
            <a:spAutoFit/>
          </a:bodyPr>
          <a:lstStyle/>
          <a:p>
            <a:r>
              <a:rPr lang="en-US" sz="2800" dirty="0">
                <a:solidFill>
                  <a:srgbClr val="FF0000"/>
                </a:solidFill>
                <a:latin typeface="Apple Chancery"/>
                <a:cs typeface="Apple Chancery"/>
              </a:rPr>
              <a:t>Notice </a:t>
            </a:r>
            <a:r>
              <a:rPr lang="en-US" sz="2000" dirty="0">
                <a:solidFill>
                  <a:srgbClr val="000000"/>
                </a:solidFill>
                <a:latin typeface="Times New Roman"/>
                <a:cs typeface="Times New Roman"/>
              </a:rPr>
              <a:t>the units of work are </a:t>
            </a:r>
            <a:r>
              <a:rPr lang="en-US" sz="2000" i="1" dirty="0">
                <a:solidFill>
                  <a:srgbClr val="0000FF"/>
                </a:solidFill>
                <a:latin typeface="Times New Roman"/>
                <a:cs typeface="Times New Roman"/>
              </a:rPr>
              <a:t>newton-meters</a:t>
            </a:r>
            <a:r>
              <a:rPr lang="en-US" sz="2000" dirty="0">
                <a:solidFill>
                  <a:srgbClr val="000000"/>
                </a:solidFill>
                <a:latin typeface="Times New Roman"/>
                <a:cs typeface="Times New Roman"/>
              </a:rPr>
              <a:t>, which are </a:t>
            </a:r>
            <a:r>
              <a:rPr lang="en-US" sz="2000" i="1" dirty="0">
                <a:solidFill>
                  <a:srgbClr val="0000FF"/>
                </a:solidFill>
                <a:latin typeface="Times New Roman"/>
                <a:cs typeface="Times New Roman"/>
              </a:rPr>
              <a:t>joules</a:t>
            </a:r>
            <a:r>
              <a:rPr lang="en-US" sz="2000" dirty="0">
                <a:solidFill>
                  <a:srgbClr val="000000"/>
                </a:solidFill>
                <a:latin typeface="Times New Roman"/>
                <a:cs typeface="Times New Roman"/>
              </a:rPr>
              <a:t>, an energy quantity.  So what must the </a:t>
            </a:r>
            <a:r>
              <a:rPr lang="en-US" sz="2000" dirty="0">
                <a:solidFill>
                  <a:srgbClr val="FF0000"/>
                </a:solidFill>
                <a:latin typeface="Times New Roman"/>
                <a:cs typeface="Times New Roman"/>
              </a:rPr>
              <a:t>significance of </a:t>
            </a:r>
            <a:r>
              <a:rPr lang="en-US" sz="2000" dirty="0">
                <a:latin typeface="Times New Roman"/>
                <a:cs typeface="Times New Roman"/>
              </a:rPr>
              <a:t>a</a:t>
            </a:r>
            <a:r>
              <a:rPr lang="en-US" sz="2000" dirty="0">
                <a:solidFill>
                  <a:srgbClr val="FF0000"/>
                </a:solidFill>
                <a:latin typeface="Times New Roman"/>
                <a:cs typeface="Times New Roman"/>
              </a:rPr>
              <a:t> negative work </a:t>
            </a:r>
            <a:r>
              <a:rPr lang="en-US" sz="2000" dirty="0">
                <a:solidFill>
                  <a:srgbClr val="000000"/>
                </a:solidFill>
                <a:latin typeface="Times New Roman"/>
                <a:cs typeface="Times New Roman"/>
              </a:rPr>
              <a:t>calculation like friction’s be</a:t>
            </a:r>
            <a:r>
              <a:rPr lang="en-US" sz="2000" dirty="0">
                <a:solidFill>
                  <a:srgbClr val="FF0000"/>
                </a:solidFill>
                <a:latin typeface="Times New Roman"/>
                <a:cs typeface="Times New Roman"/>
              </a:rPr>
              <a:t>?</a:t>
            </a:r>
            <a:endParaRPr lang="en-US" sz="2000" dirty="0">
              <a:solidFill>
                <a:srgbClr val="FF0000"/>
              </a:solidFill>
              <a:latin typeface="Apple Chancery"/>
              <a:cs typeface="Apple Chancery"/>
            </a:endParaRPr>
          </a:p>
        </p:txBody>
      </p:sp>
      <p:sp>
        <p:nvSpPr>
          <p:cNvPr id="42" name="TextBox 41"/>
          <p:cNvSpPr txBox="1"/>
          <p:nvPr/>
        </p:nvSpPr>
        <p:spPr>
          <a:xfrm>
            <a:off x="548641" y="2357498"/>
            <a:ext cx="8201659" cy="707886"/>
          </a:xfrm>
          <a:prstGeom prst="rect">
            <a:avLst/>
          </a:prstGeom>
          <a:noFill/>
        </p:spPr>
        <p:txBody>
          <a:bodyPr wrap="square" rtlCol="0">
            <a:spAutoFit/>
          </a:bodyPr>
          <a:lstStyle/>
          <a:p>
            <a:r>
              <a:rPr lang="en-US" sz="2000" dirty="0">
                <a:solidFill>
                  <a:srgbClr val="FF0000"/>
                </a:solidFill>
                <a:latin typeface="Apple Chancery"/>
                <a:cs typeface="Apple Chancery"/>
              </a:rPr>
              <a:t>Negative work </a:t>
            </a:r>
            <a:r>
              <a:rPr lang="en-US" sz="2000" dirty="0">
                <a:solidFill>
                  <a:srgbClr val="000000"/>
                </a:solidFill>
                <a:latin typeface="Times New Roman"/>
                <a:cs typeface="Times New Roman"/>
              </a:rPr>
              <a:t>acts to </a:t>
            </a:r>
            <a:r>
              <a:rPr lang="en-US" sz="2000" i="1" dirty="0">
                <a:solidFill>
                  <a:srgbClr val="FF0000"/>
                </a:solidFill>
                <a:latin typeface="Times New Roman"/>
                <a:cs typeface="Times New Roman"/>
              </a:rPr>
              <a:t>pull energy out of the system</a:t>
            </a:r>
            <a:r>
              <a:rPr lang="en-US" sz="2000" dirty="0">
                <a:solidFill>
                  <a:srgbClr val="000000"/>
                </a:solidFill>
                <a:latin typeface="Times New Roman"/>
                <a:cs typeface="Times New Roman"/>
              </a:rPr>
              <a:t> (which means that </a:t>
            </a:r>
            <a:r>
              <a:rPr lang="en-US" sz="2000" dirty="0">
                <a:solidFill>
                  <a:srgbClr val="0000FF"/>
                </a:solidFill>
                <a:latin typeface="Times New Roman"/>
                <a:cs typeface="Times New Roman"/>
              </a:rPr>
              <a:t>positive work </a:t>
            </a:r>
            <a:r>
              <a:rPr lang="en-US" sz="2000" dirty="0">
                <a:solidFill>
                  <a:srgbClr val="000000"/>
                </a:solidFill>
                <a:latin typeface="Times New Roman"/>
                <a:cs typeface="Times New Roman"/>
              </a:rPr>
              <a:t>must act to </a:t>
            </a:r>
            <a:r>
              <a:rPr lang="en-US" sz="2000" dirty="0">
                <a:solidFill>
                  <a:srgbClr val="0000FF"/>
                </a:solidFill>
                <a:latin typeface="Times New Roman"/>
                <a:cs typeface="Times New Roman"/>
              </a:rPr>
              <a:t>put energy </a:t>
            </a:r>
            <a:r>
              <a:rPr lang="en-US" sz="2000" i="1" dirty="0">
                <a:solidFill>
                  <a:srgbClr val="0000FF"/>
                </a:solidFill>
                <a:latin typeface="Times New Roman"/>
                <a:cs typeface="Times New Roman"/>
              </a:rPr>
              <a:t>into </a:t>
            </a:r>
            <a:r>
              <a:rPr lang="en-US" sz="2000" dirty="0">
                <a:solidFill>
                  <a:srgbClr val="0000FF"/>
                </a:solidFill>
                <a:latin typeface="Times New Roman"/>
                <a:cs typeface="Times New Roman"/>
              </a:rPr>
              <a:t>a system</a:t>
            </a:r>
            <a:r>
              <a:rPr lang="en-US" sz="2000" dirty="0">
                <a:solidFill>
                  <a:srgbClr val="000000"/>
                </a:solidFill>
                <a:latin typeface="Times New Roman"/>
                <a:cs typeface="Times New Roman"/>
              </a:rPr>
              <a:t>).</a:t>
            </a:r>
            <a:endParaRPr lang="en-US" sz="2000" dirty="0">
              <a:latin typeface="Apple Chancery"/>
              <a:cs typeface="Apple Chancery"/>
            </a:endParaRPr>
          </a:p>
        </p:txBody>
      </p:sp>
      <p:sp>
        <p:nvSpPr>
          <p:cNvPr id="53" name="TextBox 52"/>
          <p:cNvSpPr txBox="1"/>
          <p:nvPr/>
        </p:nvSpPr>
        <p:spPr>
          <a:xfrm>
            <a:off x="294641" y="3400088"/>
            <a:ext cx="3401059" cy="400110"/>
          </a:xfrm>
          <a:prstGeom prst="rect">
            <a:avLst/>
          </a:prstGeom>
          <a:noFill/>
        </p:spPr>
        <p:txBody>
          <a:bodyPr wrap="square" rtlCol="0">
            <a:spAutoFit/>
          </a:bodyPr>
          <a:lstStyle/>
          <a:p>
            <a:r>
              <a:rPr lang="en-US" sz="2000" dirty="0">
                <a:solidFill>
                  <a:srgbClr val="FF0000"/>
                </a:solidFill>
                <a:latin typeface="Apple Chancery"/>
                <a:cs typeface="Apple Chancery"/>
              </a:rPr>
              <a:t>F’s work:</a:t>
            </a:r>
            <a:endParaRPr lang="en-US" dirty="0">
              <a:latin typeface="Apple Chancery"/>
              <a:cs typeface="Apple Chancery"/>
            </a:endParaRPr>
          </a:p>
        </p:txBody>
      </p:sp>
      <p:graphicFrame>
        <p:nvGraphicFramePr>
          <p:cNvPr id="40" name="Object 39"/>
          <p:cNvGraphicFramePr>
            <a:graphicFrameLocks noChangeAspect="1"/>
          </p:cNvGraphicFramePr>
          <p:nvPr/>
        </p:nvGraphicFramePr>
        <p:xfrm>
          <a:off x="7013575" y="1714500"/>
          <a:ext cx="204788" cy="306388"/>
        </p:xfrm>
        <a:graphic>
          <a:graphicData uri="http://schemas.openxmlformats.org/presentationml/2006/ole">
            <mc:AlternateContent xmlns:mc="http://schemas.openxmlformats.org/markup-compatibility/2006">
              <mc:Choice xmlns:v="urn:schemas-microsoft-com:vml" Requires="v">
                <p:oleObj spid="_x0000_s11444" name="Equation" r:id="rId19" imgW="127000" imgH="190500" progId="Equation.DSMT4">
                  <p:embed/>
                </p:oleObj>
              </mc:Choice>
              <mc:Fallback>
                <p:oleObj name="Equation" r:id="rId19" imgW="127000" imgH="190500" progId="Equation.DSMT4">
                  <p:embed/>
                  <p:pic>
                    <p:nvPicPr>
                      <p:cNvPr id="40" name="Object 39"/>
                      <p:cNvPicPr/>
                      <p:nvPr/>
                    </p:nvPicPr>
                    <p:blipFill>
                      <a:blip r:embed="rId20"/>
                      <a:stretch>
                        <a:fillRect/>
                      </a:stretch>
                    </p:blipFill>
                    <p:spPr>
                      <a:xfrm>
                        <a:off x="7013575" y="1714500"/>
                        <a:ext cx="204788" cy="306388"/>
                      </a:xfrm>
                      <a:prstGeom prst="rect">
                        <a:avLst/>
                      </a:prstGeom>
                    </p:spPr>
                  </p:pic>
                </p:oleObj>
              </mc:Fallback>
            </mc:AlternateContent>
          </a:graphicData>
        </a:graphic>
      </p:graphicFrame>
    </p:spTree>
    <p:extLst>
      <p:ext uri="{BB962C8B-B14F-4D97-AF65-F5344CB8AC3E}">
        <p14:creationId xmlns:p14="http://schemas.microsoft.com/office/powerpoint/2010/main" val="92524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Box on an incline</a:t>
            </a:r>
            <a:r>
              <a:rPr lang="mr-IN" dirty="0"/>
              <a: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49663" y="1336002"/>
                <a:ext cx="8229600" cy="3157940"/>
              </a:xfrm>
            </p:spPr>
            <p:txBody>
              <a:bodyPr>
                <a:normAutofit fontScale="92500" lnSpcReduction="10000"/>
              </a:bodyPr>
              <a:lstStyle/>
              <a:p>
                <a:r>
                  <a:rPr lang="en-US" dirty="0"/>
                  <a:t> A 5-kg box sits at the top of a 6-m high ramp that is inclined at 30° above the horizontal. For this ramp,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𝑠</m:t>
                        </m:r>
                      </m:sub>
                    </m:sSub>
                    <m:r>
                      <a:rPr lang="en-US" b="0" i="1" smtClean="0">
                        <a:latin typeface="Cambria Math" charset="0"/>
                      </a:rPr>
                      <m:t>=0.3</m:t>
                    </m:r>
                  </m:oMath>
                </a14:m>
                <a:r>
                  <a:rPr lang="en-US" dirty="0"/>
                  <a:t> and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𝑘</m:t>
                        </m:r>
                      </m:sub>
                    </m:sSub>
                    <m:r>
                      <a:rPr lang="en-US" b="0" i="1" smtClean="0">
                        <a:latin typeface="Cambria Math" charset="0"/>
                      </a:rPr>
                      <m:t>=0.15</m:t>
                    </m:r>
                  </m:oMath>
                </a14:m>
                <a:r>
                  <a:rPr lang="en-US" dirty="0"/>
                  <a:t>.  </a:t>
                </a:r>
              </a:p>
              <a:p>
                <a:endParaRPr lang="en-US" dirty="0"/>
              </a:p>
              <a:p>
                <a:endParaRPr lang="en-US" dirty="0"/>
              </a:p>
              <a:p>
                <a:endParaRPr lang="en-US" dirty="0"/>
              </a:p>
              <a:p>
                <a:endParaRPr lang="en-US" dirty="0"/>
              </a:p>
              <a:p>
                <a:pPr lvl="1"/>
                <a:endParaRPr lang="en-US" dirty="0"/>
              </a:p>
              <a:p>
                <a:pPr lvl="1"/>
                <a:endParaRPr lang="en-US" dirty="0"/>
              </a:p>
              <a:p>
                <a:pPr lvl="1"/>
                <a:r>
                  <a:rPr lang="en-US" dirty="0"/>
                  <a:t>Does the box stay in place or slide?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49663" y="1336002"/>
                <a:ext cx="8229600" cy="3157940"/>
              </a:xfrm>
              <a:blipFill>
                <a:blip r:embed="rId3"/>
                <a:stretch>
                  <a:fillRect l="-924" t="-2000" b="-1600"/>
                </a:stretch>
              </a:blipFill>
            </p:spPr>
            <p:txBody>
              <a:bodyPr/>
              <a:lstStyle/>
              <a:p>
                <a:r>
                  <a:rPr lang="en-US">
                    <a:noFill/>
                  </a:rPr>
                  <a:t> </a:t>
                </a:r>
              </a:p>
            </p:txBody>
          </p:sp>
        </mc:Fallback>
      </mc:AlternateContent>
      <p:sp>
        <p:nvSpPr>
          <p:cNvPr id="4" name="Right Triangle 3"/>
          <p:cNvSpPr/>
          <p:nvPr/>
        </p:nvSpPr>
        <p:spPr>
          <a:xfrm>
            <a:off x="2362200" y="2479001"/>
            <a:ext cx="6324600" cy="14097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061200" y="3557469"/>
            <a:ext cx="711200" cy="369332"/>
          </a:xfrm>
          <a:prstGeom prst="rect">
            <a:avLst/>
          </a:prstGeom>
          <a:noFill/>
        </p:spPr>
        <p:txBody>
          <a:bodyPr wrap="square" rtlCol="0">
            <a:spAutoFit/>
          </a:bodyPr>
          <a:lstStyle/>
          <a:p>
            <a:r>
              <a:rPr lang="en-US" dirty="0"/>
              <a:t>30°</a:t>
            </a:r>
          </a:p>
        </p:txBody>
      </p:sp>
      <p:sp>
        <p:nvSpPr>
          <p:cNvPr id="6" name="Rectangle 5"/>
          <p:cNvSpPr/>
          <p:nvPr/>
        </p:nvSpPr>
        <p:spPr>
          <a:xfrm rot="802466">
            <a:off x="2389691" y="2204525"/>
            <a:ext cx="337302" cy="301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171700" y="2479001"/>
            <a:ext cx="0" cy="1409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55042" y="2951514"/>
            <a:ext cx="1003300" cy="369332"/>
          </a:xfrm>
          <a:prstGeom prst="rect">
            <a:avLst/>
          </a:prstGeom>
          <a:noFill/>
        </p:spPr>
        <p:txBody>
          <a:bodyPr wrap="square" rtlCol="0">
            <a:spAutoFit/>
          </a:bodyPr>
          <a:lstStyle/>
          <a:p>
            <a:r>
              <a:rPr lang="en-US">
                <a:latin typeface="Palatino Linotype" charset="0"/>
                <a:ea typeface="Palatino Linotype" charset="0"/>
                <a:cs typeface="Palatino Linotype" charset="0"/>
              </a:rPr>
              <a:t>6 m</a:t>
            </a:r>
          </a:p>
        </p:txBody>
      </p:sp>
      <p:sp>
        <p:nvSpPr>
          <p:cNvPr id="10" name="TextBox 9">
            <a:extLst>
              <a:ext uri="{FF2B5EF4-FFF2-40B4-BE49-F238E27FC236}">
                <a16:creationId xmlns:a16="http://schemas.microsoft.com/office/drawing/2014/main" id="{B0EF317E-ADCC-E543-9C41-A29CC2FB0147}"/>
              </a:ext>
            </a:extLst>
          </p:cNvPr>
          <p:cNvSpPr txBox="1"/>
          <p:nvPr/>
        </p:nvSpPr>
        <p:spPr>
          <a:xfrm>
            <a:off x="299843" y="4514599"/>
            <a:ext cx="8129239" cy="369332"/>
          </a:xfrm>
          <a:prstGeom prst="rect">
            <a:avLst/>
          </a:prstGeom>
          <a:noFill/>
        </p:spPr>
        <p:txBody>
          <a:bodyPr wrap="square" rtlCol="0">
            <a:spAutoFit/>
          </a:bodyPr>
          <a:lstStyle/>
          <a:p>
            <a:r>
              <a:rPr lang="en-US" dirty="0">
                <a:latin typeface="+mj-lt"/>
              </a:rPr>
              <a:t>Gravity is pulling down with force: </a:t>
            </a:r>
          </a:p>
        </p:txBody>
      </p:sp>
      <p:graphicFrame>
        <p:nvGraphicFramePr>
          <p:cNvPr id="11" name="Object 10">
            <a:extLst>
              <a:ext uri="{FF2B5EF4-FFF2-40B4-BE49-F238E27FC236}">
                <a16:creationId xmlns:a16="http://schemas.microsoft.com/office/drawing/2014/main" id="{87BB11D3-BB9C-2D49-AD77-9E7800528EF2}"/>
              </a:ext>
            </a:extLst>
          </p:cNvPr>
          <p:cNvGraphicFramePr>
            <a:graphicFrameLocks noChangeAspect="1"/>
          </p:cNvGraphicFramePr>
          <p:nvPr>
            <p:extLst>
              <p:ext uri="{D42A27DB-BD31-4B8C-83A1-F6EECF244321}">
                <p14:modId xmlns:p14="http://schemas.microsoft.com/office/powerpoint/2010/main" val="3971135072"/>
              </p:ext>
            </p:extLst>
          </p:nvPr>
        </p:nvGraphicFramePr>
        <p:xfrm>
          <a:off x="3910013" y="4494213"/>
          <a:ext cx="4395787" cy="471487"/>
        </p:xfrm>
        <a:graphic>
          <a:graphicData uri="http://schemas.openxmlformats.org/presentationml/2006/ole">
            <mc:AlternateContent xmlns:mc="http://schemas.openxmlformats.org/markup-compatibility/2006">
              <mc:Choice xmlns:v="urn:schemas-microsoft-com:vml" Requires="v">
                <p:oleObj spid="_x0000_s13347" r:id="rId4" imgW="2717800" imgH="292100" progId="Equation.DSMT4">
                  <p:embed/>
                </p:oleObj>
              </mc:Choice>
              <mc:Fallback>
                <p:oleObj r:id="rId4" imgW="2717800" imgH="292100" progId="Equation.DSMT4">
                  <p:embed/>
                  <p:pic>
                    <p:nvPicPr>
                      <p:cNvPr id="0" name=""/>
                      <p:cNvPicPr/>
                      <p:nvPr/>
                    </p:nvPicPr>
                    <p:blipFill>
                      <a:blip r:embed="rId5"/>
                      <a:stretch>
                        <a:fillRect/>
                      </a:stretch>
                    </p:blipFill>
                    <p:spPr>
                      <a:xfrm>
                        <a:off x="3910013" y="4494213"/>
                        <a:ext cx="4395787" cy="471487"/>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FC146942-1888-1449-A88D-EF7BED8298B7}"/>
              </a:ext>
            </a:extLst>
          </p:cNvPr>
          <p:cNvSpPr txBox="1"/>
          <p:nvPr/>
        </p:nvSpPr>
        <p:spPr>
          <a:xfrm>
            <a:off x="299842" y="4908954"/>
            <a:ext cx="8129239" cy="369332"/>
          </a:xfrm>
          <a:prstGeom prst="rect">
            <a:avLst/>
          </a:prstGeom>
          <a:noFill/>
        </p:spPr>
        <p:txBody>
          <a:bodyPr wrap="square" rtlCol="0">
            <a:spAutoFit/>
          </a:bodyPr>
          <a:lstStyle/>
          <a:p>
            <a:r>
              <a:rPr lang="en-US" dirty="0">
                <a:latin typeface="+mj-lt"/>
              </a:rPr>
              <a:t>Maximum static frictional force is: </a:t>
            </a:r>
          </a:p>
        </p:txBody>
      </p:sp>
      <p:graphicFrame>
        <p:nvGraphicFramePr>
          <p:cNvPr id="13" name="Object 12">
            <a:extLst>
              <a:ext uri="{FF2B5EF4-FFF2-40B4-BE49-F238E27FC236}">
                <a16:creationId xmlns:a16="http://schemas.microsoft.com/office/drawing/2014/main" id="{81E9DA8A-C990-0B42-A221-DBD13AA31F3A}"/>
              </a:ext>
            </a:extLst>
          </p:cNvPr>
          <p:cNvGraphicFramePr>
            <a:graphicFrameLocks noChangeAspect="1"/>
          </p:cNvGraphicFramePr>
          <p:nvPr>
            <p:extLst>
              <p:ext uri="{D42A27DB-BD31-4B8C-83A1-F6EECF244321}">
                <p14:modId xmlns:p14="http://schemas.microsoft.com/office/powerpoint/2010/main" val="3429616965"/>
              </p:ext>
            </p:extLst>
          </p:nvPr>
        </p:nvGraphicFramePr>
        <p:xfrm>
          <a:off x="2686050" y="5278438"/>
          <a:ext cx="6018213" cy="473075"/>
        </p:xfrm>
        <a:graphic>
          <a:graphicData uri="http://schemas.openxmlformats.org/presentationml/2006/ole">
            <mc:AlternateContent xmlns:mc="http://schemas.openxmlformats.org/markup-compatibility/2006">
              <mc:Choice xmlns:v="urn:schemas-microsoft-com:vml" Requires="v">
                <p:oleObj spid="_x0000_s13348" r:id="rId6" imgW="3721100" imgH="292100" progId="Equation.DSMT4">
                  <p:embed/>
                </p:oleObj>
              </mc:Choice>
              <mc:Fallback>
                <p:oleObj r:id="rId6" imgW="3721100" imgH="292100" progId="Equation.DSMT4">
                  <p:embed/>
                  <p:pic>
                    <p:nvPicPr>
                      <p:cNvPr id="11" name="Object 10">
                        <a:extLst>
                          <a:ext uri="{FF2B5EF4-FFF2-40B4-BE49-F238E27FC236}">
                            <a16:creationId xmlns:a16="http://schemas.microsoft.com/office/drawing/2014/main" id="{87BB11D3-BB9C-2D49-AD77-9E7800528EF2}"/>
                          </a:ext>
                        </a:extLst>
                      </p:cNvPr>
                      <p:cNvPicPr/>
                      <p:nvPr/>
                    </p:nvPicPr>
                    <p:blipFill>
                      <a:blip r:embed="rId7"/>
                      <a:stretch>
                        <a:fillRect/>
                      </a:stretch>
                    </p:blipFill>
                    <p:spPr>
                      <a:xfrm>
                        <a:off x="2686050" y="5278438"/>
                        <a:ext cx="6018213" cy="473075"/>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1F224AC0-63C1-4F47-BF59-1694239B554F}"/>
              </a:ext>
            </a:extLst>
          </p:cNvPr>
          <p:cNvSpPr txBox="1"/>
          <p:nvPr/>
        </p:nvSpPr>
        <p:spPr>
          <a:xfrm>
            <a:off x="350024" y="5776384"/>
            <a:ext cx="8129239" cy="369332"/>
          </a:xfrm>
          <a:prstGeom prst="rect">
            <a:avLst/>
          </a:prstGeom>
          <a:noFill/>
        </p:spPr>
        <p:txBody>
          <a:bodyPr wrap="square" rtlCol="0">
            <a:spAutoFit/>
          </a:bodyPr>
          <a:lstStyle/>
          <a:p>
            <a:r>
              <a:rPr lang="en-US" dirty="0">
                <a:latin typeface="+mj-lt"/>
              </a:rPr>
              <a:t>Clearly gravity wins out and the body slides! </a:t>
            </a:r>
          </a:p>
        </p:txBody>
      </p:sp>
    </p:spTree>
    <p:extLst>
      <p:ext uri="{BB962C8B-B14F-4D97-AF65-F5344CB8AC3E}">
        <p14:creationId xmlns:p14="http://schemas.microsoft.com/office/powerpoint/2010/main" val="111885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27000" y="170418"/>
                <a:ext cx="8229600" cy="2864882"/>
              </a:xfrm>
            </p:spPr>
            <p:txBody>
              <a:bodyPr>
                <a:normAutofit/>
              </a:bodyPr>
              <a:lstStyle/>
              <a:p>
                <a:r>
                  <a:rPr lang="en-US" dirty="0"/>
                  <a:t> A 5-kg box sits at the top of a 6-m high ramp that is inclined at 30° above the horizontal. For this ramp,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𝑠</m:t>
                        </m:r>
                      </m:sub>
                    </m:sSub>
                    <m:r>
                      <a:rPr lang="en-US" b="0" i="1" smtClean="0">
                        <a:latin typeface="Cambria Math" charset="0"/>
                      </a:rPr>
                      <m:t>=0.3</m:t>
                    </m:r>
                  </m:oMath>
                </a14:m>
                <a:r>
                  <a:rPr lang="en-US" dirty="0"/>
                  <a:t> and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𝑘</m:t>
                        </m:r>
                      </m:sub>
                    </m:sSub>
                    <m:r>
                      <a:rPr lang="en-US" b="0" i="1" smtClean="0">
                        <a:latin typeface="Cambria Math" charset="0"/>
                      </a:rPr>
                      <m:t>=0.15</m:t>
                    </m:r>
                  </m:oMath>
                </a14:m>
                <a:r>
                  <a:rPr lang="en-US" dirty="0"/>
                  <a:t>.  </a:t>
                </a:r>
              </a:p>
              <a:p>
                <a:endParaRPr lang="en-US" dirty="0"/>
              </a:p>
              <a:p>
                <a:endParaRPr lang="en-US" dirty="0"/>
              </a:p>
              <a:p>
                <a:endParaRPr lang="en-US" dirty="0"/>
              </a:p>
              <a:p>
                <a:endParaRPr lang="en-US" dirty="0"/>
              </a:p>
              <a:p>
                <a:pPr lvl="1"/>
                <a:endParaRPr lang="en-US" dirty="0"/>
              </a:p>
              <a:p>
                <a:pPr marL="457200" lvl="1"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27000" y="170418"/>
                <a:ext cx="8229600" cy="2864882"/>
              </a:xfrm>
              <a:blipFill>
                <a:blip r:embed="rId3"/>
                <a:stretch>
                  <a:fillRect l="-924" t="-1322"/>
                </a:stretch>
              </a:blipFill>
            </p:spPr>
            <p:txBody>
              <a:bodyPr/>
              <a:lstStyle/>
              <a:p>
                <a:r>
                  <a:rPr lang="en-US">
                    <a:noFill/>
                  </a:rPr>
                  <a:t> </a:t>
                </a:r>
              </a:p>
            </p:txBody>
          </p:sp>
        </mc:Fallback>
      </mc:AlternateContent>
      <p:sp>
        <p:nvSpPr>
          <p:cNvPr id="4" name="Right Triangle 3"/>
          <p:cNvSpPr/>
          <p:nvPr/>
        </p:nvSpPr>
        <p:spPr>
          <a:xfrm>
            <a:off x="2239537" y="1486543"/>
            <a:ext cx="6324600" cy="14097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938537" y="2565011"/>
            <a:ext cx="711200" cy="369332"/>
          </a:xfrm>
          <a:prstGeom prst="rect">
            <a:avLst/>
          </a:prstGeom>
          <a:noFill/>
        </p:spPr>
        <p:txBody>
          <a:bodyPr wrap="square" rtlCol="0">
            <a:spAutoFit/>
          </a:bodyPr>
          <a:lstStyle/>
          <a:p>
            <a:r>
              <a:rPr lang="en-US" dirty="0"/>
              <a:t>30°</a:t>
            </a:r>
          </a:p>
        </p:txBody>
      </p:sp>
      <p:sp>
        <p:nvSpPr>
          <p:cNvPr id="6" name="Rectangle 5"/>
          <p:cNvSpPr/>
          <p:nvPr/>
        </p:nvSpPr>
        <p:spPr>
          <a:xfrm rot="802466">
            <a:off x="2267028" y="1212067"/>
            <a:ext cx="337302" cy="301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049037" y="1486543"/>
            <a:ext cx="0" cy="1409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32379" y="1959056"/>
            <a:ext cx="1003300" cy="369332"/>
          </a:xfrm>
          <a:prstGeom prst="rect">
            <a:avLst/>
          </a:prstGeom>
          <a:noFill/>
        </p:spPr>
        <p:txBody>
          <a:bodyPr wrap="square" rtlCol="0">
            <a:spAutoFit/>
          </a:bodyPr>
          <a:lstStyle/>
          <a:p>
            <a:r>
              <a:rPr lang="en-US">
                <a:latin typeface="Palatino Linotype" charset="0"/>
                <a:ea typeface="Palatino Linotype" charset="0"/>
                <a:cs typeface="Palatino Linotype" charset="0"/>
              </a:rPr>
              <a:t>6 m</a:t>
            </a:r>
          </a:p>
        </p:txBody>
      </p:sp>
      <p:graphicFrame>
        <p:nvGraphicFramePr>
          <p:cNvPr id="11" name="Object 10">
            <a:extLst>
              <a:ext uri="{FF2B5EF4-FFF2-40B4-BE49-F238E27FC236}">
                <a16:creationId xmlns:a16="http://schemas.microsoft.com/office/drawing/2014/main" id="{7D4F4644-E990-9440-8B85-47857AA9A16A}"/>
              </a:ext>
            </a:extLst>
          </p:cNvPr>
          <p:cNvGraphicFramePr>
            <a:graphicFrameLocks noChangeAspect="1"/>
          </p:cNvGraphicFramePr>
          <p:nvPr/>
        </p:nvGraphicFramePr>
        <p:xfrm>
          <a:off x="411163" y="3925888"/>
          <a:ext cx="8247062" cy="2490787"/>
        </p:xfrm>
        <a:graphic>
          <a:graphicData uri="http://schemas.openxmlformats.org/presentationml/2006/ole">
            <mc:AlternateContent xmlns:mc="http://schemas.openxmlformats.org/markup-compatibility/2006">
              <mc:Choice xmlns:v="urn:schemas-microsoft-com:vml" Requires="v">
                <p:oleObj spid="_x0000_s16385" r:id="rId4" imgW="5854700" imgH="1765300" progId="Equation.DSMT4">
                  <p:embed/>
                </p:oleObj>
              </mc:Choice>
              <mc:Fallback>
                <p:oleObj r:id="rId4" imgW="5854700" imgH="1765300" progId="Equation.DSMT4">
                  <p:embed/>
                  <p:pic>
                    <p:nvPicPr>
                      <p:cNvPr id="11" name="Object 10">
                        <a:extLst>
                          <a:ext uri="{FF2B5EF4-FFF2-40B4-BE49-F238E27FC236}">
                            <a16:creationId xmlns:a16="http://schemas.microsoft.com/office/drawing/2014/main" id="{7D4F4644-E990-9440-8B85-47857AA9A16A}"/>
                          </a:ext>
                        </a:extLst>
                      </p:cNvPr>
                      <p:cNvPicPr/>
                      <p:nvPr/>
                    </p:nvPicPr>
                    <p:blipFill>
                      <a:blip r:embed="rId5"/>
                      <a:stretch>
                        <a:fillRect/>
                      </a:stretch>
                    </p:blipFill>
                    <p:spPr>
                      <a:xfrm>
                        <a:off x="411163" y="3925888"/>
                        <a:ext cx="8247062" cy="2490787"/>
                      </a:xfrm>
                      <a:prstGeom prst="rect">
                        <a:avLst/>
                      </a:prstGeom>
                    </p:spPr>
                  </p:pic>
                </p:oleObj>
              </mc:Fallback>
            </mc:AlternateContent>
          </a:graphicData>
        </a:graphic>
      </p:graphicFrame>
      <p:grpSp>
        <p:nvGrpSpPr>
          <p:cNvPr id="24" name="Group 23">
            <a:extLst>
              <a:ext uri="{FF2B5EF4-FFF2-40B4-BE49-F238E27FC236}">
                <a16:creationId xmlns:a16="http://schemas.microsoft.com/office/drawing/2014/main" id="{FCFAFA58-EEB3-4343-8C07-28A9A7EA3980}"/>
              </a:ext>
            </a:extLst>
          </p:cNvPr>
          <p:cNvGrpSpPr/>
          <p:nvPr/>
        </p:nvGrpSpPr>
        <p:grpSpPr>
          <a:xfrm>
            <a:off x="6908007" y="805029"/>
            <a:ext cx="1874837" cy="1286827"/>
            <a:chOff x="6319838" y="1046096"/>
            <a:chExt cx="1874837" cy="1286827"/>
          </a:xfrm>
        </p:grpSpPr>
        <p:sp>
          <p:nvSpPr>
            <p:cNvPr id="13" name="Rectangle 12">
              <a:extLst>
                <a:ext uri="{FF2B5EF4-FFF2-40B4-BE49-F238E27FC236}">
                  <a16:creationId xmlns:a16="http://schemas.microsoft.com/office/drawing/2014/main" id="{B54B3C76-4D31-484E-A0A1-C7850A627801}"/>
                </a:ext>
              </a:extLst>
            </p:cNvPr>
            <p:cNvSpPr/>
            <p:nvPr/>
          </p:nvSpPr>
          <p:spPr>
            <a:xfrm rot="941334">
              <a:off x="7476893" y="1426260"/>
              <a:ext cx="345688" cy="36799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2D908509-98E1-E742-9D02-7F94A73D26F9}"/>
                </a:ext>
              </a:extLst>
            </p:cNvPr>
            <p:cNvCxnSpPr/>
            <p:nvPr/>
          </p:nvCxnSpPr>
          <p:spPr>
            <a:xfrm flipV="1">
              <a:off x="7680645" y="1046096"/>
              <a:ext cx="154878" cy="4404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098191A5-4CE4-4B4A-B670-EA947888BAC2}"/>
                </a:ext>
              </a:extLst>
            </p:cNvPr>
            <p:cNvCxnSpPr>
              <a:cxnSpLocks/>
            </p:cNvCxnSpPr>
            <p:nvPr/>
          </p:nvCxnSpPr>
          <p:spPr>
            <a:xfrm>
              <a:off x="7627435" y="1693425"/>
              <a:ext cx="0" cy="579875"/>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2C74871-FA47-4C4C-B857-FEBAB228C272}"/>
                </a:ext>
              </a:extLst>
            </p:cNvPr>
            <p:cNvCxnSpPr>
              <a:cxnSpLocks/>
            </p:cNvCxnSpPr>
            <p:nvPr/>
          </p:nvCxnSpPr>
          <p:spPr>
            <a:xfrm flipH="1" flipV="1">
              <a:off x="6854902" y="1569621"/>
              <a:ext cx="564996" cy="1524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1" name="Object 20">
              <a:extLst>
                <a:ext uri="{FF2B5EF4-FFF2-40B4-BE49-F238E27FC236}">
                  <a16:creationId xmlns:a16="http://schemas.microsoft.com/office/drawing/2014/main" id="{2F3C72DE-4C9D-9347-98A8-C412321B27BB}"/>
                </a:ext>
              </a:extLst>
            </p:cNvPr>
            <p:cNvGraphicFramePr>
              <a:graphicFrameLocks noChangeAspect="1"/>
            </p:cNvGraphicFramePr>
            <p:nvPr/>
          </p:nvGraphicFramePr>
          <p:xfrm>
            <a:off x="7680645" y="2066223"/>
            <a:ext cx="390525" cy="266700"/>
          </p:xfrm>
          <a:graphic>
            <a:graphicData uri="http://schemas.openxmlformats.org/presentationml/2006/ole">
              <mc:AlternateContent xmlns:mc="http://schemas.openxmlformats.org/markup-compatibility/2006">
                <mc:Choice xmlns:v="urn:schemas-microsoft-com:vml" Requires="v">
                  <p:oleObj spid="_x0000_s16386" r:id="rId6" imgW="241300" imgH="165100" progId="Equation.DSMT4">
                    <p:embed/>
                  </p:oleObj>
                </mc:Choice>
                <mc:Fallback>
                  <p:oleObj r:id="rId6" imgW="241300" imgH="165100" progId="Equation.DSMT4">
                    <p:embed/>
                    <p:pic>
                      <p:nvPicPr>
                        <p:cNvPr id="21" name="Object 20">
                          <a:extLst>
                            <a:ext uri="{FF2B5EF4-FFF2-40B4-BE49-F238E27FC236}">
                              <a16:creationId xmlns:a16="http://schemas.microsoft.com/office/drawing/2014/main" id="{2F3C72DE-4C9D-9347-98A8-C412321B27BB}"/>
                            </a:ext>
                          </a:extLst>
                        </p:cNvPr>
                        <p:cNvPicPr/>
                        <p:nvPr/>
                      </p:nvPicPr>
                      <p:blipFill>
                        <a:blip r:embed="rId7"/>
                        <a:stretch>
                          <a:fillRect/>
                        </a:stretch>
                      </p:blipFill>
                      <p:spPr>
                        <a:xfrm>
                          <a:off x="7680645" y="2066223"/>
                          <a:ext cx="390525" cy="2667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93104A9F-164F-1D47-B06C-D3D4C388E8FD}"/>
                </a:ext>
              </a:extLst>
            </p:cNvPr>
            <p:cNvGraphicFramePr>
              <a:graphicFrameLocks noChangeAspect="1"/>
            </p:cNvGraphicFramePr>
            <p:nvPr/>
          </p:nvGraphicFramePr>
          <p:xfrm>
            <a:off x="6319838" y="1647825"/>
            <a:ext cx="966787" cy="390525"/>
          </p:xfrm>
          <a:graphic>
            <a:graphicData uri="http://schemas.openxmlformats.org/presentationml/2006/ole">
              <mc:AlternateContent xmlns:mc="http://schemas.openxmlformats.org/markup-compatibility/2006">
                <mc:Choice xmlns:v="urn:schemas-microsoft-com:vml" Requires="v">
                  <p:oleObj spid="_x0000_s16387" r:id="rId8" imgW="596900" imgH="241300" progId="Equation.DSMT4">
                    <p:embed/>
                  </p:oleObj>
                </mc:Choice>
                <mc:Fallback>
                  <p:oleObj r:id="rId8" imgW="596900" imgH="241300" progId="Equation.DSMT4">
                    <p:embed/>
                    <p:pic>
                      <p:nvPicPr>
                        <p:cNvPr id="22" name="Object 21">
                          <a:extLst>
                            <a:ext uri="{FF2B5EF4-FFF2-40B4-BE49-F238E27FC236}">
                              <a16:creationId xmlns:a16="http://schemas.microsoft.com/office/drawing/2014/main" id="{93104A9F-164F-1D47-B06C-D3D4C388E8FD}"/>
                            </a:ext>
                          </a:extLst>
                        </p:cNvPr>
                        <p:cNvPicPr/>
                        <p:nvPr/>
                      </p:nvPicPr>
                      <p:blipFill>
                        <a:blip r:embed="rId9"/>
                        <a:stretch>
                          <a:fillRect/>
                        </a:stretch>
                      </p:blipFill>
                      <p:spPr>
                        <a:xfrm>
                          <a:off x="6319838" y="1647825"/>
                          <a:ext cx="966787" cy="390525"/>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E3EB4E99-169A-5449-AE52-7065614917C1}"/>
                </a:ext>
              </a:extLst>
            </p:cNvPr>
            <p:cNvGraphicFramePr>
              <a:graphicFrameLocks noChangeAspect="1"/>
            </p:cNvGraphicFramePr>
            <p:nvPr/>
          </p:nvGraphicFramePr>
          <p:xfrm>
            <a:off x="7926388" y="1065213"/>
            <a:ext cx="268287" cy="266700"/>
          </p:xfrm>
          <a:graphic>
            <a:graphicData uri="http://schemas.openxmlformats.org/presentationml/2006/ole">
              <mc:AlternateContent xmlns:mc="http://schemas.openxmlformats.org/markup-compatibility/2006">
                <mc:Choice xmlns:v="urn:schemas-microsoft-com:vml" Requires="v">
                  <p:oleObj spid="_x0000_s16388" r:id="rId10" imgW="165100" imgH="165100" progId="Equation.DSMT4">
                    <p:embed/>
                  </p:oleObj>
                </mc:Choice>
                <mc:Fallback>
                  <p:oleObj r:id="rId10" imgW="165100" imgH="165100" progId="Equation.DSMT4">
                    <p:embed/>
                    <p:pic>
                      <p:nvPicPr>
                        <p:cNvPr id="23" name="Object 22">
                          <a:extLst>
                            <a:ext uri="{FF2B5EF4-FFF2-40B4-BE49-F238E27FC236}">
                              <a16:creationId xmlns:a16="http://schemas.microsoft.com/office/drawing/2014/main" id="{E3EB4E99-169A-5449-AE52-7065614917C1}"/>
                            </a:ext>
                          </a:extLst>
                        </p:cNvPr>
                        <p:cNvPicPr/>
                        <p:nvPr/>
                      </p:nvPicPr>
                      <p:blipFill>
                        <a:blip r:embed="rId11"/>
                        <a:stretch>
                          <a:fillRect/>
                        </a:stretch>
                      </p:blipFill>
                      <p:spPr>
                        <a:xfrm>
                          <a:off x="7926388" y="1065213"/>
                          <a:ext cx="268287" cy="266700"/>
                        </a:xfrm>
                        <a:prstGeom prst="rect">
                          <a:avLst/>
                        </a:prstGeom>
                      </p:spPr>
                    </p:pic>
                  </p:oleObj>
                </mc:Fallback>
              </mc:AlternateContent>
            </a:graphicData>
          </a:graphic>
        </p:graphicFrame>
      </p:grpSp>
      <p:cxnSp>
        <p:nvCxnSpPr>
          <p:cNvPr id="25" name="Straight Arrow Connector 24">
            <a:extLst>
              <a:ext uri="{FF2B5EF4-FFF2-40B4-BE49-F238E27FC236}">
                <a16:creationId xmlns:a16="http://schemas.microsoft.com/office/drawing/2014/main" id="{3B9129A1-873C-0F41-9DE5-D06F2E7B9FC2}"/>
              </a:ext>
            </a:extLst>
          </p:cNvPr>
          <p:cNvCxnSpPr>
            <a:cxnSpLocks/>
          </p:cNvCxnSpPr>
          <p:nvPr/>
        </p:nvCxnSpPr>
        <p:spPr>
          <a:xfrm>
            <a:off x="2490662" y="1048020"/>
            <a:ext cx="6073475" cy="1448589"/>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7" name="Object 26">
            <a:extLst>
              <a:ext uri="{FF2B5EF4-FFF2-40B4-BE49-F238E27FC236}">
                <a16:creationId xmlns:a16="http://schemas.microsoft.com/office/drawing/2014/main" id="{E673B066-9E43-7E48-95DA-250990E68E2F}"/>
              </a:ext>
            </a:extLst>
          </p:cNvPr>
          <p:cNvGraphicFramePr>
            <a:graphicFrameLocks noChangeAspect="1"/>
          </p:cNvGraphicFramePr>
          <p:nvPr/>
        </p:nvGraphicFramePr>
        <p:xfrm>
          <a:off x="5424488" y="1438275"/>
          <a:ext cx="204787" cy="287338"/>
        </p:xfrm>
        <a:graphic>
          <a:graphicData uri="http://schemas.openxmlformats.org/presentationml/2006/ole">
            <mc:AlternateContent xmlns:mc="http://schemas.openxmlformats.org/markup-compatibility/2006">
              <mc:Choice xmlns:v="urn:schemas-microsoft-com:vml" Requires="v">
                <p:oleObj spid="_x0000_s16389" r:id="rId12" imgW="127000" imgH="177800" progId="Equation.DSMT4">
                  <p:embed/>
                </p:oleObj>
              </mc:Choice>
              <mc:Fallback>
                <p:oleObj r:id="rId12" imgW="127000" imgH="177800" progId="Equation.DSMT4">
                  <p:embed/>
                  <p:pic>
                    <p:nvPicPr>
                      <p:cNvPr id="27" name="Object 26">
                        <a:extLst>
                          <a:ext uri="{FF2B5EF4-FFF2-40B4-BE49-F238E27FC236}">
                            <a16:creationId xmlns:a16="http://schemas.microsoft.com/office/drawing/2014/main" id="{E673B066-9E43-7E48-95DA-250990E68E2F}"/>
                          </a:ext>
                        </a:extLst>
                      </p:cNvPr>
                      <p:cNvPicPr/>
                      <p:nvPr/>
                    </p:nvPicPr>
                    <p:blipFill>
                      <a:blip r:embed="rId13"/>
                      <a:stretch>
                        <a:fillRect/>
                      </a:stretch>
                    </p:blipFill>
                    <p:spPr>
                      <a:xfrm>
                        <a:off x="5424488" y="1438275"/>
                        <a:ext cx="204787" cy="287338"/>
                      </a:xfrm>
                      <a:prstGeom prst="rect">
                        <a:avLst/>
                      </a:prstGeom>
                    </p:spPr>
                  </p:pic>
                </p:oleObj>
              </mc:Fallback>
            </mc:AlternateContent>
          </a:graphicData>
        </a:graphic>
      </p:graphicFrame>
      <p:sp>
        <p:nvSpPr>
          <p:cNvPr id="28" name="Content Placeholder 2">
            <a:extLst>
              <a:ext uri="{FF2B5EF4-FFF2-40B4-BE49-F238E27FC236}">
                <a16:creationId xmlns:a16="http://schemas.microsoft.com/office/drawing/2014/main" id="{05DA3AC5-2120-664E-9321-8A6298A2521B}"/>
              </a:ext>
            </a:extLst>
          </p:cNvPr>
          <p:cNvSpPr txBox="1">
            <a:spLocks/>
          </p:cNvSpPr>
          <p:nvPr/>
        </p:nvSpPr>
        <p:spPr>
          <a:xfrm>
            <a:off x="-132189" y="3083881"/>
            <a:ext cx="9174589" cy="63290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dirty="0"/>
              <a:t>Assuming it slides, how much work is done by each force acting on the box by the time it reaches the bottom of the ramp?  Also, what is the net work done during the motion?</a:t>
            </a:r>
          </a:p>
        </p:txBody>
      </p:sp>
    </p:spTree>
    <p:extLst>
      <p:ext uri="{BB962C8B-B14F-4D97-AF65-F5344CB8AC3E}">
        <p14:creationId xmlns:p14="http://schemas.microsoft.com/office/powerpoint/2010/main" val="367008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27000" y="170418"/>
                <a:ext cx="8229600" cy="2864882"/>
              </a:xfrm>
            </p:spPr>
            <p:txBody>
              <a:bodyPr>
                <a:normAutofit/>
              </a:bodyPr>
              <a:lstStyle/>
              <a:p>
                <a:r>
                  <a:rPr lang="en-US" dirty="0"/>
                  <a:t> A 5-kg box sits at the top of a 6-m high ramp that is inclined at 30° above the horizontal. For this ramp,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𝑠</m:t>
                        </m:r>
                      </m:sub>
                    </m:sSub>
                    <m:r>
                      <a:rPr lang="en-US" b="0" i="1" smtClean="0">
                        <a:latin typeface="Cambria Math" charset="0"/>
                      </a:rPr>
                      <m:t>=0.3</m:t>
                    </m:r>
                  </m:oMath>
                </a14:m>
                <a:r>
                  <a:rPr lang="en-US" dirty="0"/>
                  <a:t> and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𝑘</m:t>
                        </m:r>
                      </m:sub>
                    </m:sSub>
                    <m:r>
                      <a:rPr lang="en-US" b="0" i="1" smtClean="0">
                        <a:latin typeface="Cambria Math" charset="0"/>
                      </a:rPr>
                      <m:t>=0.15</m:t>
                    </m:r>
                  </m:oMath>
                </a14:m>
                <a:r>
                  <a:rPr lang="en-US" dirty="0"/>
                  <a:t>.  </a:t>
                </a:r>
              </a:p>
              <a:p>
                <a:endParaRPr lang="en-US" dirty="0"/>
              </a:p>
              <a:p>
                <a:endParaRPr lang="en-US" dirty="0"/>
              </a:p>
              <a:p>
                <a:endParaRPr lang="en-US" dirty="0"/>
              </a:p>
              <a:p>
                <a:endParaRPr lang="en-US" dirty="0"/>
              </a:p>
              <a:p>
                <a:pPr lvl="1"/>
                <a:endParaRPr lang="en-US" dirty="0"/>
              </a:p>
              <a:p>
                <a:pPr marL="457200" lvl="1"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27000" y="170418"/>
                <a:ext cx="8229600" cy="2864882"/>
              </a:xfrm>
              <a:blipFill>
                <a:blip r:embed="rId3"/>
                <a:stretch>
                  <a:fillRect l="-924" t="-1322"/>
                </a:stretch>
              </a:blipFill>
            </p:spPr>
            <p:txBody>
              <a:bodyPr/>
              <a:lstStyle/>
              <a:p>
                <a:r>
                  <a:rPr lang="en-US">
                    <a:noFill/>
                  </a:rPr>
                  <a:t> </a:t>
                </a:r>
              </a:p>
            </p:txBody>
          </p:sp>
        </mc:Fallback>
      </mc:AlternateContent>
      <p:sp>
        <p:nvSpPr>
          <p:cNvPr id="4" name="Right Triangle 3"/>
          <p:cNvSpPr/>
          <p:nvPr/>
        </p:nvSpPr>
        <p:spPr>
          <a:xfrm>
            <a:off x="2239537" y="1486543"/>
            <a:ext cx="6324600" cy="14097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938537" y="2565011"/>
            <a:ext cx="711200" cy="369332"/>
          </a:xfrm>
          <a:prstGeom prst="rect">
            <a:avLst/>
          </a:prstGeom>
          <a:noFill/>
        </p:spPr>
        <p:txBody>
          <a:bodyPr wrap="square" rtlCol="0">
            <a:spAutoFit/>
          </a:bodyPr>
          <a:lstStyle/>
          <a:p>
            <a:r>
              <a:rPr lang="en-US" dirty="0"/>
              <a:t>30°</a:t>
            </a:r>
          </a:p>
        </p:txBody>
      </p:sp>
      <p:sp>
        <p:nvSpPr>
          <p:cNvPr id="6" name="Rectangle 5"/>
          <p:cNvSpPr/>
          <p:nvPr/>
        </p:nvSpPr>
        <p:spPr>
          <a:xfrm rot="802466">
            <a:off x="2267028" y="1212067"/>
            <a:ext cx="337302" cy="301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049037" y="1486543"/>
            <a:ext cx="0" cy="1409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32379" y="1959056"/>
            <a:ext cx="1003300" cy="369332"/>
          </a:xfrm>
          <a:prstGeom prst="rect">
            <a:avLst/>
          </a:prstGeom>
          <a:noFill/>
        </p:spPr>
        <p:txBody>
          <a:bodyPr wrap="square" rtlCol="0">
            <a:spAutoFit/>
          </a:bodyPr>
          <a:lstStyle/>
          <a:p>
            <a:r>
              <a:rPr lang="en-US">
                <a:latin typeface="Palatino Linotype" charset="0"/>
                <a:ea typeface="Palatino Linotype" charset="0"/>
                <a:cs typeface="Palatino Linotype" charset="0"/>
              </a:rPr>
              <a:t>6 m</a:t>
            </a:r>
          </a:p>
        </p:txBody>
      </p:sp>
      <p:grpSp>
        <p:nvGrpSpPr>
          <p:cNvPr id="24" name="Group 23">
            <a:extLst>
              <a:ext uri="{FF2B5EF4-FFF2-40B4-BE49-F238E27FC236}">
                <a16:creationId xmlns:a16="http://schemas.microsoft.com/office/drawing/2014/main" id="{FCFAFA58-EEB3-4343-8C07-28A9A7EA3980}"/>
              </a:ext>
            </a:extLst>
          </p:cNvPr>
          <p:cNvGrpSpPr/>
          <p:nvPr/>
        </p:nvGrpSpPr>
        <p:grpSpPr>
          <a:xfrm>
            <a:off x="6908007" y="805029"/>
            <a:ext cx="1874837" cy="1286827"/>
            <a:chOff x="6319838" y="1046096"/>
            <a:chExt cx="1874837" cy="1286827"/>
          </a:xfrm>
        </p:grpSpPr>
        <p:sp>
          <p:nvSpPr>
            <p:cNvPr id="13" name="Rectangle 12">
              <a:extLst>
                <a:ext uri="{FF2B5EF4-FFF2-40B4-BE49-F238E27FC236}">
                  <a16:creationId xmlns:a16="http://schemas.microsoft.com/office/drawing/2014/main" id="{B54B3C76-4D31-484E-A0A1-C7850A627801}"/>
                </a:ext>
              </a:extLst>
            </p:cNvPr>
            <p:cNvSpPr/>
            <p:nvPr/>
          </p:nvSpPr>
          <p:spPr>
            <a:xfrm rot="941334">
              <a:off x="7476893" y="1426260"/>
              <a:ext cx="345688" cy="36799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2D908509-98E1-E742-9D02-7F94A73D26F9}"/>
                </a:ext>
              </a:extLst>
            </p:cNvPr>
            <p:cNvCxnSpPr/>
            <p:nvPr/>
          </p:nvCxnSpPr>
          <p:spPr>
            <a:xfrm flipV="1">
              <a:off x="7680645" y="1046096"/>
              <a:ext cx="154878" cy="4404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098191A5-4CE4-4B4A-B670-EA947888BAC2}"/>
                </a:ext>
              </a:extLst>
            </p:cNvPr>
            <p:cNvCxnSpPr>
              <a:cxnSpLocks/>
            </p:cNvCxnSpPr>
            <p:nvPr/>
          </p:nvCxnSpPr>
          <p:spPr>
            <a:xfrm>
              <a:off x="7627435" y="1693425"/>
              <a:ext cx="0" cy="579875"/>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2C74871-FA47-4C4C-B857-FEBAB228C272}"/>
                </a:ext>
              </a:extLst>
            </p:cNvPr>
            <p:cNvCxnSpPr>
              <a:cxnSpLocks/>
            </p:cNvCxnSpPr>
            <p:nvPr/>
          </p:nvCxnSpPr>
          <p:spPr>
            <a:xfrm flipH="1" flipV="1">
              <a:off x="6854902" y="1569621"/>
              <a:ext cx="564996" cy="1524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1" name="Object 20">
              <a:extLst>
                <a:ext uri="{FF2B5EF4-FFF2-40B4-BE49-F238E27FC236}">
                  <a16:creationId xmlns:a16="http://schemas.microsoft.com/office/drawing/2014/main" id="{2F3C72DE-4C9D-9347-98A8-C412321B27BB}"/>
                </a:ext>
              </a:extLst>
            </p:cNvPr>
            <p:cNvGraphicFramePr>
              <a:graphicFrameLocks noChangeAspect="1"/>
            </p:cNvGraphicFramePr>
            <p:nvPr/>
          </p:nvGraphicFramePr>
          <p:xfrm>
            <a:off x="7680645" y="2066223"/>
            <a:ext cx="390525" cy="266700"/>
          </p:xfrm>
          <a:graphic>
            <a:graphicData uri="http://schemas.openxmlformats.org/presentationml/2006/ole">
              <mc:AlternateContent xmlns:mc="http://schemas.openxmlformats.org/markup-compatibility/2006">
                <mc:Choice xmlns:v="urn:schemas-microsoft-com:vml" Requires="v">
                  <p:oleObj spid="_x0000_s15425" r:id="rId4" imgW="241300" imgH="165100" progId="Equation.DSMT4">
                    <p:embed/>
                  </p:oleObj>
                </mc:Choice>
                <mc:Fallback>
                  <p:oleObj r:id="rId4" imgW="241300" imgH="165100" progId="Equation.DSMT4">
                    <p:embed/>
                    <p:pic>
                      <p:nvPicPr>
                        <p:cNvPr id="21" name="Object 20">
                          <a:extLst>
                            <a:ext uri="{FF2B5EF4-FFF2-40B4-BE49-F238E27FC236}">
                              <a16:creationId xmlns:a16="http://schemas.microsoft.com/office/drawing/2014/main" id="{2F3C72DE-4C9D-9347-98A8-C412321B27BB}"/>
                            </a:ext>
                          </a:extLst>
                        </p:cNvPr>
                        <p:cNvPicPr/>
                        <p:nvPr/>
                      </p:nvPicPr>
                      <p:blipFill>
                        <a:blip r:embed="rId5"/>
                        <a:stretch>
                          <a:fillRect/>
                        </a:stretch>
                      </p:blipFill>
                      <p:spPr>
                        <a:xfrm>
                          <a:off x="7680645" y="2066223"/>
                          <a:ext cx="390525" cy="2667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93104A9F-164F-1D47-B06C-D3D4C388E8FD}"/>
                </a:ext>
              </a:extLst>
            </p:cNvPr>
            <p:cNvGraphicFramePr>
              <a:graphicFrameLocks noChangeAspect="1"/>
            </p:cNvGraphicFramePr>
            <p:nvPr/>
          </p:nvGraphicFramePr>
          <p:xfrm>
            <a:off x="6319838" y="1647825"/>
            <a:ext cx="966787" cy="390525"/>
          </p:xfrm>
          <a:graphic>
            <a:graphicData uri="http://schemas.openxmlformats.org/presentationml/2006/ole">
              <mc:AlternateContent xmlns:mc="http://schemas.openxmlformats.org/markup-compatibility/2006">
                <mc:Choice xmlns:v="urn:schemas-microsoft-com:vml" Requires="v">
                  <p:oleObj spid="_x0000_s15426" r:id="rId6" imgW="596900" imgH="241300" progId="Equation.DSMT4">
                    <p:embed/>
                  </p:oleObj>
                </mc:Choice>
                <mc:Fallback>
                  <p:oleObj r:id="rId6" imgW="596900" imgH="241300" progId="Equation.DSMT4">
                    <p:embed/>
                    <p:pic>
                      <p:nvPicPr>
                        <p:cNvPr id="22" name="Object 21">
                          <a:extLst>
                            <a:ext uri="{FF2B5EF4-FFF2-40B4-BE49-F238E27FC236}">
                              <a16:creationId xmlns:a16="http://schemas.microsoft.com/office/drawing/2014/main" id="{93104A9F-164F-1D47-B06C-D3D4C388E8FD}"/>
                            </a:ext>
                          </a:extLst>
                        </p:cNvPr>
                        <p:cNvPicPr/>
                        <p:nvPr/>
                      </p:nvPicPr>
                      <p:blipFill>
                        <a:blip r:embed="rId7"/>
                        <a:stretch>
                          <a:fillRect/>
                        </a:stretch>
                      </p:blipFill>
                      <p:spPr>
                        <a:xfrm>
                          <a:off x="6319838" y="1647825"/>
                          <a:ext cx="966787" cy="390525"/>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E3EB4E99-169A-5449-AE52-7065614917C1}"/>
                </a:ext>
              </a:extLst>
            </p:cNvPr>
            <p:cNvGraphicFramePr>
              <a:graphicFrameLocks noChangeAspect="1"/>
            </p:cNvGraphicFramePr>
            <p:nvPr/>
          </p:nvGraphicFramePr>
          <p:xfrm>
            <a:off x="7926388" y="1065213"/>
            <a:ext cx="268287" cy="266700"/>
          </p:xfrm>
          <a:graphic>
            <a:graphicData uri="http://schemas.openxmlformats.org/presentationml/2006/ole">
              <mc:AlternateContent xmlns:mc="http://schemas.openxmlformats.org/markup-compatibility/2006">
                <mc:Choice xmlns:v="urn:schemas-microsoft-com:vml" Requires="v">
                  <p:oleObj spid="_x0000_s15427" r:id="rId8" imgW="165100" imgH="165100" progId="Equation.DSMT4">
                    <p:embed/>
                  </p:oleObj>
                </mc:Choice>
                <mc:Fallback>
                  <p:oleObj r:id="rId8" imgW="165100" imgH="165100" progId="Equation.DSMT4">
                    <p:embed/>
                    <p:pic>
                      <p:nvPicPr>
                        <p:cNvPr id="23" name="Object 22">
                          <a:extLst>
                            <a:ext uri="{FF2B5EF4-FFF2-40B4-BE49-F238E27FC236}">
                              <a16:creationId xmlns:a16="http://schemas.microsoft.com/office/drawing/2014/main" id="{E3EB4E99-169A-5449-AE52-7065614917C1}"/>
                            </a:ext>
                          </a:extLst>
                        </p:cNvPr>
                        <p:cNvPicPr/>
                        <p:nvPr/>
                      </p:nvPicPr>
                      <p:blipFill>
                        <a:blip r:embed="rId9"/>
                        <a:stretch>
                          <a:fillRect/>
                        </a:stretch>
                      </p:blipFill>
                      <p:spPr>
                        <a:xfrm>
                          <a:off x="7926388" y="1065213"/>
                          <a:ext cx="268287" cy="266700"/>
                        </a:xfrm>
                        <a:prstGeom prst="rect">
                          <a:avLst/>
                        </a:prstGeom>
                      </p:spPr>
                    </p:pic>
                  </p:oleObj>
                </mc:Fallback>
              </mc:AlternateContent>
            </a:graphicData>
          </a:graphic>
        </p:graphicFrame>
      </p:grpSp>
      <p:cxnSp>
        <p:nvCxnSpPr>
          <p:cNvPr id="25" name="Straight Arrow Connector 24">
            <a:extLst>
              <a:ext uri="{FF2B5EF4-FFF2-40B4-BE49-F238E27FC236}">
                <a16:creationId xmlns:a16="http://schemas.microsoft.com/office/drawing/2014/main" id="{3B9129A1-873C-0F41-9DE5-D06F2E7B9FC2}"/>
              </a:ext>
            </a:extLst>
          </p:cNvPr>
          <p:cNvCxnSpPr>
            <a:cxnSpLocks/>
          </p:cNvCxnSpPr>
          <p:nvPr/>
        </p:nvCxnSpPr>
        <p:spPr>
          <a:xfrm>
            <a:off x="2490662" y="1048020"/>
            <a:ext cx="6073475" cy="1448589"/>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7" name="Object 26">
            <a:extLst>
              <a:ext uri="{FF2B5EF4-FFF2-40B4-BE49-F238E27FC236}">
                <a16:creationId xmlns:a16="http://schemas.microsoft.com/office/drawing/2014/main" id="{E673B066-9E43-7E48-95DA-250990E68E2F}"/>
              </a:ext>
            </a:extLst>
          </p:cNvPr>
          <p:cNvGraphicFramePr>
            <a:graphicFrameLocks noChangeAspect="1"/>
          </p:cNvGraphicFramePr>
          <p:nvPr/>
        </p:nvGraphicFramePr>
        <p:xfrm>
          <a:off x="5424488" y="1438275"/>
          <a:ext cx="204787" cy="287338"/>
        </p:xfrm>
        <a:graphic>
          <a:graphicData uri="http://schemas.openxmlformats.org/presentationml/2006/ole">
            <mc:AlternateContent xmlns:mc="http://schemas.openxmlformats.org/markup-compatibility/2006">
              <mc:Choice xmlns:v="urn:schemas-microsoft-com:vml" Requires="v">
                <p:oleObj spid="_x0000_s15428" r:id="rId10" imgW="127000" imgH="177800" progId="Equation.DSMT4">
                  <p:embed/>
                </p:oleObj>
              </mc:Choice>
              <mc:Fallback>
                <p:oleObj r:id="rId10" imgW="127000" imgH="177800" progId="Equation.DSMT4">
                  <p:embed/>
                  <p:pic>
                    <p:nvPicPr>
                      <p:cNvPr id="27" name="Object 26">
                        <a:extLst>
                          <a:ext uri="{FF2B5EF4-FFF2-40B4-BE49-F238E27FC236}">
                            <a16:creationId xmlns:a16="http://schemas.microsoft.com/office/drawing/2014/main" id="{E673B066-9E43-7E48-95DA-250990E68E2F}"/>
                          </a:ext>
                        </a:extLst>
                      </p:cNvPr>
                      <p:cNvPicPr/>
                      <p:nvPr/>
                    </p:nvPicPr>
                    <p:blipFill>
                      <a:blip r:embed="rId11"/>
                      <a:stretch>
                        <a:fillRect/>
                      </a:stretch>
                    </p:blipFill>
                    <p:spPr>
                      <a:xfrm>
                        <a:off x="5424488" y="1438275"/>
                        <a:ext cx="204787" cy="287338"/>
                      </a:xfrm>
                      <a:prstGeom prst="rect">
                        <a:avLst/>
                      </a:prstGeom>
                    </p:spPr>
                  </p:pic>
                </p:oleObj>
              </mc:Fallback>
            </mc:AlternateContent>
          </a:graphicData>
        </a:graphic>
      </p:graphicFrame>
      <p:sp>
        <p:nvSpPr>
          <p:cNvPr id="28" name="Content Placeholder 2">
            <a:extLst>
              <a:ext uri="{FF2B5EF4-FFF2-40B4-BE49-F238E27FC236}">
                <a16:creationId xmlns:a16="http://schemas.microsoft.com/office/drawing/2014/main" id="{05DA3AC5-2120-664E-9321-8A6298A2521B}"/>
              </a:ext>
            </a:extLst>
          </p:cNvPr>
          <p:cNvSpPr txBox="1">
            <a:spLocks/>
          </p:cNvSpPr>
          <p:nvPr/>
        </p:nvSpPr>
        <p:spPr>
          <a:xfrm>
            <a:off x="127000" y="3083881"/>
            <a:ext cx="8915400" cy="43037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dirty="0"/>
              <a:t>How fast is the block traveling when it gets to the bottom of the incline?</a:t>
            </a:r>
          </a:p>
        </p:txBody>
      </p:sp>
      <p:sp>
        <p:nvSpPr>
          <p:cNvPr id="20" name="Content Placeholder 2">
            <a:extLst>
              <a:ext uri="{FF2B5EF4-FFF2-40B4-BE49-F238E27FC236}">
                <a16:creationId xmlns:a16="http://schemas.microsoft.com/office/drawing/2014/main" id="{086A2E58-83F3-3345-A09B-DC6BCA7E0E1C}"/>
              </a:ext>
            </a:extLst>
          </p:cNvPr>
          <p:cNvSpPr txBox="1">
            <a:spLocks/>
          </p:cNvSpPr>
          <p:nvPr/>
        </p:nvSpPr>
        <p:spPr>
          <a:xfrm>
            <a:off x="500650" y="3622572"/>
            <a:ext cx="7224919" cy="43037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dirty="0"/>
              <a:t>AND HERE IS WHERE WE NEED A LITTLE HELP . . . </a:t>
            </a:r>
          </a:p>
        </p:txBody>
      </p:sp>
    </p:spTree>
    <p:extLst>
      <p:ext uri="{BB962C8B-B14F-4D97-AF65-F5344CB8AC3E}">
        <p14:creationId xmlns:p14="http://schemas.microsoft.com/office/powerpoint/2010/main" val="250129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dissolv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34804</TotalTime>
  <Words>360</Words>
  <Application>Microsoft Macintosh PowerPoint</Application>
  <PresentationFormat>On-screen Show (4:3)</PresentationFormat>
  <Paragraphs>46</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6" baseType="lpstr">
      <vt:lpstr>Apple Chancery</vt:lpstr>
      <vt:lpstr>Arial</vt:lpstr>
      <vt:lpstr>Calibri</vt:lpstr>
      <vt:lpstr>Cambria Math</vt:lpstr>
      <vt:lpstr>Palatino Linotype</vt:lpstr>
      <vt:lpstr>Times New Roman</vt:lpstr>
      <vt:lpstr>Office Theme</vt:lpstr>
      <vt:lpstr>Equation</vt:lpstr>
      <vt:lpstr>Equation.DSMT4</vt:lpstr>
      <vt:lpstr>General announcements</vt:lpstr>
      <vt:lpstr>PowerPoint Presentation</vt:lpstr>
      <vt:lpstr>PowerPoint Presentation</vt:lpstr>
      <vt:lpstr>PowerPoint Presentation</vt:lpstr>
      <vt:lpstr>Box on an incline…</vt:lpstr>
      <vt:lpstr>PowerPoint Presentation</vt:lpstr>
      <vt:lpstr>PowerPoint Presentation</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Microsoft Office User</cp:lastModifiedBy>
  <cp:revision>711</cp:revision>
  <cp:lastPrinted>2017-11-14T01:56:41Z</cp:lastPrinted>
  <dcterms:created xsi:type="dcterms:W3CDTF">2017-08-16T17:34:12Z</dcterms:created>
  <dcterms:modified xsi:type="dcterms:W3CDTF">2020-10-08T01:19:32Z</dcterms:modified>
</cp:coreProperties>
</file>